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1" r:id="rId7"/>
    <p:sldId id="272" r:id="rId8"/>
    <p:sldId id="262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0" r:id="rId26"/>
    <p:sldId id="281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8BA1"/>
    <a:srgbClr val="E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5" autoAdjust="0"/>
    <p:restoredTop sz="94660"/>
  </p:normalViewPr>
  <p:slideViewPr>
    <p:cSldViewPr snapToGrid="0">
      <p:cViewPr>
        <p:scale>
          <a:sx n="100" d="100"/>
          <a:sy n="100" d="100"/>
        </p:scale>
        <p:origin x="127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2FDD0B-7A26-44C3-A7D8-A26A965520D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46C1DE3-116F-4F04-A4D2-7808E07FBD63}">
      <dgm:prSet/>
      <dgm:spPr/>
      <dgm:t>
        <a:bodyPr/>
        <a:lstStyle/>
        <a:p>
          <a:r>
            <a:rPr lang="en-US" b="0" dirty="0"/>
            <a:t>Extract valuable insights from the data</a:t>
          </a:r>
        </a:p>
      </dgm:t>
    </dgm:pt>
    <dgm:pt modelId="{34C5382A-1857-406F-847D-5A3771E3968C}" type="parTrans" cxnId="{395BDA62-F2E0-4D4E-8EB7-21483D267E57}">
      <dgm:prSet/>
      <dgm:spPr/>
      <dgm:t>
        <a:bodyPr/>
        <a:lstStyle/>
        <a:p>
          <a:endParaRPr lang="en-US"/>
        </a:p>
      </dgm:t>
    </dgm:pt>
    <dgm:pt modelId="{1551CC95-970B-4A85-8C2B-5909112A3861}" type="sibTrans" cxnId="{395BDA62-F2E0-4D4E-8EB7-21483D267E57}">
      <dgm:prSet/>
      <dgm:spPr/>
      <dgm:t>
        <a:bodyPr/>
        <a:lstStyle/>
        <a:p>
          <a:endParaRPr lang="en-US"/>
        </a:p>
      </dgm:t>
    </dgm:pt>
    <dgm:pt modelId="{9CCB6339-9A30-436E-A9FD-D2063F150A1F}">
      <dgm:prSet/>
      <dgm:spPr/>
      <dgm:t>
        <a:bodyPr/>
        <a:lstStyle/>
        <a:p>
          <a:r>
            <a:rPr lang="en-US" b="0" dirty="0"/>
            <a:t>Try to figure out how we can enhance the business</a:t>
          </a:r>
          <a:endParaRPr lang="en-US" dirty="0"/>
        </a:p>
      </dgm:t>
    </dgm:pt>
    <dgm:pt modelId="{DE008A4E-B934-4FA5-9ACC-587555B3EC1D}" type="parTrans" cxnId="{E3733716-F18B-41C2-9D85-65BA44633B8D}">
      <dgm:prSet/>
      <dgm:spPr/>
      <dgm:t>
        <a:bodyPr/>
        <a:lstStyle/>
        <a:p>
          <a:endParaRPr lang="en-US"/>
        </a:p>
      </dgm:t>
    </dgm:pt>
    <dgm:pt modelId="{FA1A5152-BFDE-48EA-9305-DC54678CC696}" type="sibTrans" cxnId="{E3733716-F18B-41C2-9D85-65BA44633B8D}">
      <dgm:prSet/>
      <dgm:spPr/>
      <dgm:t>
        <a:bodyPr/>
        <a:lstStyle/>
        <a:p>
          <a:endParaRPr lang="en-US"/>
        </a:p>
      </dgm:t>
    </dgm:pt>
    <dgm:pt modelId="{5832D754-BD68-4F02-873D-6B105EA1F0E2}">
      <dgm:prSet/>
      <dgm:spPr/>
      <dgm:t>
        <a:bodyPr/>
        <a:lstStyle/>
        <a:p>
          <a:r>
            <a:rPr lang="en-US" b="0" dirty="0"/>
            <a:t>Find any problem that is facing the business</a:t>
          </a:r>
          <a:endParaRPr lang="en-US" dirty="0"/>
        </a:p>
      </dgm:t>
    </dgm:pt>
    <dgm:pt modelId="{499C8B8F-ABFB-4166-B821-6A19C4C41C62}" type="parTrans" cxnId="{96149103-B13E-4B5C-A20D-B97B4402690D}">
      <dgm:prSet/>
      <dgm:spPr/>
      <dgm:t>
        <a:bodyPr/>
        <a:lstStyle/>
        <a:p>
          <a:endParaRPr lang="en-US"/>
        </a:p>
      </dgm:t>
    </dgm:pt>
    <dgm:pt modelId="{3ECD5B46-6F40-4A7C-AF1F-670A5E40A93D}" type="sibTrans" cxnId="{96149103-B13E-4B5C-A20D-B97B4402690D}">
      <dgm:prSet/>
      <dgm:spPr/>
      <dgm:t>
        <a:bodyPr/>
        <a:lstStyle/>
        <a:p>
          <a:endParaRPr lang="en-US"/>
        </a:p>
      </dgm:t>
    </dgm:pt>
    <dgm:pt modelId="{B6CEFE25-1025-4304-BD4D-F919E15D9586}">
      <dgm:prSet/>
      <dgm:spPr/>
      <dgm:t>
        <a:bodyPr/>
        <a:lstStyle/>
        <a:p>
          <a:r>
            <a:rPr lang="en-US" b="0" dirty="0"/>
            <a:t>provide data-driven suggestions based on your understanding of the data</a:t>
          </a:r>
          <a:endParaRPr lang="en-US" dirty="0"/>
        </a:p>
      </dgm:t>
    </dgm:pt>
    <dgm:pt modelId="{62AA14A8-F42F-4372-ACCE-AC5AEA17950A}" type="parTrans" cxnId="{B59A9C9A-39E9-4A05-9A5E-9BA916429389}">
      <dgm:prSet/>
      <dgm:spPr/>
      <dgm:t>
        <a:bodyPr/>
        <a:lstStyle/>
        <a:p>
          <a:endParaRPr lang="en-US"/>
        </a:p>
      </dgm:t>
    </dgm:pt>
    <dgm:pt modelId="{5C6B01F9-041D-4A4B-832E-D0520C15DBAC}" type="sibTrans" cxnId="{B59A9C9A-39E9-4A05-9A5E-9BA916429389}">
      <dgm:prSet/>
      <dgm:spPr/>
      <dgm:t>
        <a:bodyPr/>
        <a:lstStyle/>
        <a:p>
          <a:endParaRPr lang="en-US"/>
        </a:p>
      </dgm:t>
    </dgm:pt>
    <dgm:pt modelId="{11841AC6-F78D-458A-8AD4-690F251F07BC}">
      <dgm:prSet/>
      <dgm:spPr/>
      <dgm:t>
        <a:bodyPr/>
        <a:lstStyle/>
        <a:p>
          <a:r>
            <a:rPr lang="en-US" b="0" dirty="0"/>
            <a:t>provide useful recommendations for helping to improve the business</a:t>
          </a:r>
          <a:endParaRPr lang="en-US" dirty="0"/>
        </a:p>
      </dgm:t>
    </dgm:pt>
    <dgm:pt modelId="{1476410E-FDCE-4DED-8AD1-810741AA2DBA}" type="parTrans" cxnId="{5175DA46-4BCE-46E7-8651-8554311C2FED}">
      <dgm:prSet/>
      <dgm:spPr/>
      <dgm:t>
        <a:bodyPr/>
        <a:lstStyle/>
        <a:p>
          <a:endParaRPr lang="en-US"/>
        </a:p>
      </dgm:t>
    </dgm:pt>
    <dgm:pt modelId="{583D56E5-6B86-4FAD-9627-B9561EB26976}" type="sibTrans" cxnId="{5175DA46-4BCE-46E7-8651-8554311C2FED}">
      <dgm:prSet/>
      <dgm:spPr/>
      <dgm:t>
        <a:bodyPr/>
        <a:lstStyle/>
        <a:p>
          <a:endParaRPr lang="en-US"/>
        </a:p>
      </dgm:t>
    </dgm:pt>
    <dgm:pt modelId="{5796FD74-26DE-4A23-8A60-DE73C8F15C3F}" type="pres">
      <dgm:prSet presAssocID="{592FDD0B-7A26-44C3-A7D8-A26A965520DE}" presName="root" presStyleCnt="0">
        <dgm:presLayoutVars>
          <dgm:dir/>
          <dgm:resizeHandles val="exact"/>
        </dgm:presLayoutVars>
      </dgm:prSet>
      <dgm:spPr/>
    </dgm:pt>
    <dgm:pt modelId="{7FCED802-FEDD-4780-8F03-8A19160076DA}" type="pres">
      <dgm:prSet presAssocID="{046C1DE3-116F-4F04-A4D2-7808E07FBD63}" presName="compNode" presStyleCnt="0"/>
      <dgm:spPr/>
    </dgm:pt>
    <dgm:pt modelId="{8CAA53DA-0C4A-41A8-B8D9-80EFBC3ABCBD}" type="pres">
      <dgm:prSet presAssocID="{046C1DE3-116F-4F04-A4D2-7808E07FBD63}" presName="iconRect" presStyleLbl="node1" presStyleIdx="0" presStyleCnt="5" custScaleX="98327" custScaleY="106298" custLinFactNeighborX="110" custLinFactNeighborY="-1123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A1C3005-9CAE-4409-A206-69369977C912}" type="pres">
      <dgm:prSet presAssocID="{046C1DE3-116F-4F04-A4D2-7808E07FBD63}" presName="spaceRect" presStyleCnt="0"/>
      <dgm:spPr/>
    </dgm:pt>
    <dgm:pt modelId="{E9471014-31CB-493D-9323-3B9787C4CE16}" type="pres">
      <dgm:prSet presAssocID="{046C1DE3-116F-4F04-A4D2-7808E07FBD63}" presName="textRect" presStyleLbl="revTx" presStyleIdx="0" presStyleCnt="5" custScaleY="73199" custLinFactNeighborX="4838" custLinFactNeighborY="-35801">
        <dgm:presLayoutVars>
          <dgm:chMax val="1"/>
          <dgm:chPref val="1"/>
        </dgm:presLayoutVars>
      </dgm:prSet>
      <dgm:spPr/>
    </dgm:pt>
    <dgm:pt modelId="{4FF4CE7D-1A3E-4D6E-9A6F-A6D145DE60E0}" type="pres">
      <dgm:prSet presAssocID="{1551CC95-970B-4A85-8C2B-5909112A3861}" presName="sibTrans" presStyleCnt="0"/>
      <dgm:spPr/>
    </dgm:pt>
    <dgm:pt modelId="{D2185E0E-220F-470B-B284-B8805C7199C7}" type="pres">
      <dgm:prSet presAssocID="{9CCB6339-9A30-436E-A9FD-D2063F150A1F}" presName="compNode" presStyleCnt="0"/>
      <dgm:spPr/>
    </dgm:pt>
    <dgm:pt modelId="{53A1BC6C-67DA-4C12-8935-A747F935EAE5}" type="pres">
      <dgm:prSet presAssocID="{9CCB6339-9A30-436E-A9FD-D2063F150A1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8FC692A-63D1-46CF-AABB-801B4DA5B3F7}" type="pres">
      <dgm:prSet presAssocID="{9CCB6339-9A30-436E-A9FD-D2063F150A1F}" presName="spaceRect" presStyleCnt="0"/>
      <dgm:spPr/>
    </dgm:pt>
    <dgm:pt modelId="{45029A10-40D0-483A-903C-D8D2AF746959}" type="pres">
      <dgm:prSet presAssocID="{9CCB6339-9A30-436E-A9FD-D2063F150A1F}" presName="textRect" presStyleLbl="revTx" presStyleIdx="1" presStyleCnt="5">
        <dgm:presLayoutVars>
          <dgm:chMax val="1"/>
          <dgm:chPref val="1"/>
        </dgm:presLayoutVars>
      </dgm:prSet>
      <dgm:spPr/>
    </dgm:pt>
    <dgm:pt modelId="{CB9E9A0C-4A54-4640-92AB-42EAD7BEEE29}" type="pres">
      <dgm:prSet presAssocID="{FA1A5152-BFDE-48EA-9305-DC54678CC696}" presName="sibTrans" presStyleCnt="0"/>
      <dgm:spPr/>
    </dgm:pt>
    <dgm:pt modelId="{AEBE77DB-FE6E-46DD-B49C-5BE0BAF94026}" type="pres">
      <dgm:prSet presAssocID="{5832D754-BD68-4F02-873D-6B105EA1F0E2}" presName="compNode" presStyleCnt="0"/>
      <dgm:spPr/>
    </dgm:pt>
    <dgm:pt modelId="{5E3061C7-0DB1-4FFD-843B-C75F4EDB95E0}" type="pres">
      <dgm:prSet presAssocID="{5832D754-BD68-4F02-873D-6B105EA1F0E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EA8BCC3-A2C5-41ED-BDE2-58EECA2E4134}" type="pres">
      <dgm:prSet presAssocID="{5832D754-BD68-4F02-873D-6B105EA1F0E2}" presName="spaceRect" presStyleCnt="0"/>
      <dgm:spPr/>
    </dgm:pt>
    <dgm:pt modelId="{25AC5699-BF04-4DF6-9589-1C332A8B7DD5}" type="pres">
      <dgm:prSet presAssocID="{5832D754-BD68-4F02-873D-6B105EA1F0E2}" presName="textRect" presStyleLbl="revTx" presStyleIdx="2" presStyleCnt="5">
        <dgm:presLayoutVars>
          <dgm:chMax val="1"/>
          <dgm:chPref val="1"/>
        </dgm:presLayoutVars>
      </dgm:prSet>
      <dgm:spPr/>
    </dgm:pt>
    <dgm:pt modelId="{6FFFF517-5C60-4873-BA1C-C12DFF19E7BF}" type="pres">
      <dgm:prSet presAssocID="{3ECD5B46-6F40-4A7C-AF1F-670A5E40A93D}" presName="sibTrans" presStyleCnt="0"/>
      <dgm:spPr/>
    </dgm:pt>
    <dgm:pt modelId="{EF75F1D5-E565-468C-90F9-D4FBA39375C7}" type="pres">
      <dgm:prSet presAssocID="{B6CEFE25-1025-4304-BD4D-F919E15D9586}" presName="compNode" presStyleCnt="0"/>
      <dgm:spPr/>
    </dgm:pt>
    <dgm:pt modelId="{2EF4CEDF-41D8-4510-9D8F-84EB725E8203}" type="pres">
      <dgm:prSet presAssocID="{B6CEFE25-1025-4304-BD4D-F919E15D958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E4C46FF-C96C-41EF-860C-5CA5EEB7543E}" type="pres">
      <dgm:prSet presAssocID="{B6CEFE25-1025-4304-BD4D-F919E15D9586}" presName="spaceRect" presStyleCnt="0"/>
      <dgm:spPr/>
    </dgm:pt>
    <dgm:pt modelId="{7AA59FC2-4A6E-4C04-BE21-87D19C855735}" type="pres">
      <dgm:prSet presAssocID="{B6CEFE25-1025-4304-BD4D-F919E15D9586}" presName="textRect" presStyleLbl="revTx" presStyleIdx="3" presStyleCnt="5">
        <dgm:presLayoutVars>
          <dgm:chMax val="1"/>
          <dgm:chPref val="1"/>
        </dgm:presLayoutVars>
      </dgm:prSet>
      <dgm:spPr/>
    </dgm:pt>
    <dgm:pt modelId="{F2907F8C-82C7-4EF7-9F7F-35C15E1D27BB}" type="pres">
      <dgm:prSet presAssocID="{5C6B01F9-041D-4A4B-832E-D0520C15DBAC}" presName="sibTrans" presStyleCnt="0"/>
      <dgm:spPr/>
    </dgm:pt>
    <dgm:pt modelId="{B34781CC-43BE-49FD-AB4D-6CAE03644EC7}" type="pres">
      <dgm:prSet presAssocID="{11841AC6-F78D-458A-8AD4-690F251F07BC}" presName="compNode" presStyleCnt="0"/>
      <dgm:spPr/>
    </dgm:pt>
    <dgm:pt modelId="{A84FB284-1167-47E1-9459-7E3D7126CD49}" type="pres">
      <dgm:prSet presAssocID="{11841AC6-F78D-458A-8AD4-690F251F07B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AB48E39-FB7D-4FDA-9E12-04F47BCFF82C}" type="pres">
      <dgm:prSet presAssocID="{11841AC6-F78D-458A-8AD4-690F251F07BC}" presName="spaceRect" presStyleCnt="0"/>
      <dgm:spPr/>
    </dgm:pt>
    <dgm:pt modelId="{F228948D-6E46-447E-A531-951E1D615A3A}" type="pres">
      <dgm:prSet presAssocID="{11841AC6-F78D-458A-8AD4-690F251F07B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6149103-B13E-4B5C-A20D-B97B4402690D}" srcId="{592FDD0B-7A26-44C3-A7D8-A26A965520DE}" destId="{5832D754-BD68-4F02-873D-6B105EA1F0E2}" srcOrd="2" destOrd="0" parTransId="{499C8B8F-ABFB-4166-B821-6A19C4C41C62}" sibTransId="{3ECD5B46-6F40-4A7C-AF1F-670A5E40A93D}"/>
    <dgm:cxn modelId="{E3733716-F18B-41C2-9D85-65BA44633B8D}" srcId="{592FDD0B-7A26-44C3-A7D8-A26A965520DE}" destId="{9CCB6339-9A30-436E-A9FD-D2063F150A1F}" srcOrd="1" destOrd="0" parTransId="{DE008A4E-B934-4FA5-9ACC-587555B3EC1D}" sibTransId="{FA1A5152-BFDE-48EA-9305-DC54678CC696}"/>
    <dgm:cxn modelId="{395BDA62-F2E0-4D4E-8EB7-21483D267E57}" srcId="{592FDD0B-7A26-44C3-A7D8-A26A965520DE}" destId="{046C1DE3-116F-4F04-A4D2-7808E07FBD63}" srcOrd="0" destOrd="0" parTransId="{34C5382A-1857-406F-847D-5A3771E3968C}" sibTransId="{1551CC95-970B-4A85-8C2B-5909112A3861}"/>
    <dgm:cxn modelId="{5175DA46-4BCE-46E7-8651-8554311C2FED}" srcId="{592FDD0B-7A26-44C3-A7D8-A26A965520DE}" destId="{11841AC6-F78D-458A-8AD4-690F251F07BC}" srcOrd="4" destOrd="0" parTransId="{1476410E-FDCE-4DED-8AD1-810741AA2DBA}" sibTransId="{583D56E5-6B86-4FAD-9627-B9561EB26976}"/>
    <dgm:cxn modelId="{E19DB478-6A25-4674-8271-108399EB43BE}" type="presOf" srcId="{9CCB6339-9A30-436E-A9FD-D2063F150A1F}" destId="{45029A10-40D0-483A-903C-D8D2AF746959}" srcOrd="0" destOrd="0" presId="urn:microsoft.com/office/officeart/2018/2/layout/IconLabelList"/>
    <dgm:cxn modelId="{2F199F7E-8C61-4F07-BF79-CA91A53CDFCB}" type="presOf" srcId="{B6CEFE25-1025-4304-BD4D-F919E15D9586}" destId="{7AA59FC2-4A6E-4C04-BE21-87D19C855735}" srcOrd="0" destOrd="0" presId="urn:microsoft.com/office/officeart/2018/2/layout/IconLabelList"/>
    <dgm:cxn modelId="{56FF918A-3310-41CC-A0D8-2ECF6CAA5478}" type="presOf" srcId="{592FDD0B-7A26-44C3-A7D8-A26A965520DE}" destId="{5796FD74-26DE-4A23-8A60-DE73C8F15C3F}" srcOrd="0" destOrd="0" presId="urn:microsoft.com/office/officeart/2018/2/layout/IconLabelList"/>
    <dgm:cxn modelId="{B59A9C9A-39E9-4A05-9A5E-9BA916429389}" srcId="{592FDD0B-7A26-44C3-A7D8-A26A965520DE}" destId="{B6CEFE25-1025-4304-BD4D-F919E15D9586}" srcOrd="3" destOrd="0" parTransId="{62AA14A8-F42F-4372-ACCE-AC5AEA17950A}" sibTransId="{5C6B01F9-041D-4A4B-832E-D0520C15DBAC}"/>
    <dgm:cxn modelId="{260DBCB5-7AB3-45FC-A8EC-0B6984405087}" type="presOf" srcId="{5832D754-BD68-4F02-873D-6B105EA1F0E2}" destId="{25AC5699-BF04-4DF6-9589-1C332A8B7DD5}" srcOrd="0" destOrd="0" presId="urn:microsoft.com/office/officeart/2018/2/layout/IconLabelList"/>
    <dgm:cxn modelId="{FB3A12BC-2A9B-480F-B452-8C60FB7946EE}" type="presOf" srcId="{046C1DE3-116F-4F04-A4D2-7808E07FBD63}" destId="{E9471014-31CB-493D-9323-3B9787C4CE16}" srcOrd="0" destOrd="0" presId="urn:microsoft.com/office/officeart/2018/2/layout/IconLabelList"/>
    <dgm:cxn modelId="{5AEDFEE4-B5F2-447F-911C-815CABC31F9A}" type="presOf" srcId="{11841AC6-F78D-458A-8AD4-690F251F07BC}" destId="{F228948D-6E46-447E-A531-951E1D615A3A}" srcOrd="0" destOrd="0" presId="urn:microsoft.com/office/officeart/2018/2/layout/IconLabelList"/>
    <dgm:cxn modelId="{3757A0B8-9379-4E9A-B466-DA79311C8AF1}" type="presParOf" srcId="{5796FD74-26DE-4A23-8A60-DE73C8F15C3F}" destId="{7FCED802-FEDD-4780-8F03-8A19160076DA}" srcOrd="0" destOrd="0" presId="urn:microsoft.com/office/officeart/2018/2/layout/IconLabelList"/>
    <dgm:cxn modelId="{95A33338-5763-452D-8B9D-933440EFE35D}" type="presParOf" srcId="{7FCED802-FEDD-4780-8F03-8A19160076DA}" destId="{8CAA53DA-0C4A-41A8-B8D9-80EFBC3ABCBD}" srcOrd="0" destOrd="0" presId="urn:microsoft.com/office/officeart/2018/2/layout/IconLabelList"/>
    <dgm:cxn modelId="{0BB9D9C4-37C2-4D91-BB02-19D68271311F}" type="presParOf" srcId="{7FCED802-FEDD-4780-8F03-8A19160076DA}" destId="{4A1C3005-9CAE-4409-A206-69369977C912}" srcOrd="1" destOrd="0" presId="urn:microsoft.com/office/officeart/2018/2/layout/IconLabelList"/>
    <dgm:cxn modelId="{3A5588DB-223A-47A3-B081-7F752E6FD107}" type="presParOf" srcId="{7FCED802-FEDD-4780-8F03-8A19160076DA}" destId="{E9471014-31CB-493D-9323-3B9787C4CE16}" srcOrd="2" destOrd="0" presId="urn:microsoft.com/office/officeart/2018/2/layout/IconLabelList"/>
    <dgm:cxn modelId="{785189EB-FC74-49C4-8600-7CA88D4B3C90}" type="presParOf" srcId="{5796FD74-26DE-4A23-8A60-DE73C8F15C3F}" destId="{4FF4CE7D-1A3E-4D6E-9A6F-A6D145DE60E0}" srcOrd="1" destOrd="0" presId="urn:microsoft.com/office/officeart/2018/2/layout/IconLabelList"/>
    <dgm:cxn modelId="{E03CED27-9B2F-424E-829E-92A6CBCEA6C4}" type="presParOf" srcId="{5796FD74-26DE-4A23-8A60-DE73C8F15C3F}" destId="{D2185E0E-220F-470B-B284-B8805C7199C7}" srcOrd="2" destOrd="0" presId="urn:microsoft.com/office/officeart/2018/2/layout/IconLabelList"/>
    <dgm:cxn modelId="{0252416E-AB85-49B0-9E58-34984C985C8B}" type="presParOf" srcId="{D2185E0E-220F-470B-B284-B8805C7199C7}" destId="{53A1BC6C-67DA-4C12-8935-A747F935EAE5}" srcOrd="0" destOrd="0" presId="urn:microsoft.com/office/officeart/2018/2/layout/IconLabelList"/>
    <dgm:cxn modelId="{94064D97-EC0C-48C9-AEB6-64AB7DA6D9EE}" type="presParOf" srcId="{D2185E0E-220F-470B-B284-B8805C7199C7}" destId="{E8FC692A-63D1-46CF-AABB-801B4DA5B3F7}" srcOrd="1" destOrd="0" presId="urn:microsoft.com/office/officeart/2018/2/layout/IconLabelList"/>
    <dgm:cxn modelId="{421AAD6A-B18A-4766-A096-9B4131AC67E5}" type="presParOf" srcId="{D2185E0E-220F-470B-B284-B8805C7199C7}" destId="{45029A10-40D0-483A-903C-D8D2AF746959}" srcOrd="2" destOrd="0" presId="urn:microsoft.com/office/officeart/2018/2/layout/IconLabelList"/>
    <dgm:cxn modelId="{B58B3602-8651-4A7C-9E6F-979C8B3032E6}" type="presParOf" srcId="{5796FD74-26DE-4A23-8A60-DE73C8F15C3F}" destId="{CB9E9A0C-4A54-4640-92AB-42EAD7BEEE29}" srcOrd="3" destOrd="0" presId="urn:microsoft.com/office/officeart/2018/2/layout/IconLabelList"/>
    <dgm:cxn modelId="{BC815028-D79C-40F0-A299-50296DEFE770}" type="presParOf" srcId="{5796FD74-26DE-4A23-8A60-DE73C8F15C3F}" destId="{AEBE77DB-FE6E-46DD-B49C-5BE0BAF94026}" srcOrd="4" destOrd="0" presId="urn:microsoft.com/office/officeart/2018/2/layout/IconLabelList"/>
    <dgm:cxn modelId="{05501962-1290-439E-A68B-7FA392878B64}" type="presParOf" srcId="{AEBE77DB-FE6E-46DD-B49C-5BE0BAF94026}" destId="{5E3061C7-0DB1-4FFD-843B-C75F4EDB95E0}" srcOrd="0" destOrd="0" presId="urn:microsoft.com/office/officeart/2018/2/layout/IconLabelList"/>
    <dgm:cxn modelId="{1D30C372-DCEB-4105-AC33-77C99D230A79}" type="presParOf" srcId="{AEBE77DB-FE6E-46DD-B49C-5BE0BAF94026}" destId="{6EA8BCC3-A2C5-41ED-BDE2-58EECA2E4134}" srcOrd="1" destOrd="0" presId="urn:microsoft.com/office/officeart/2018/2/layout/IconLabelList"/>
    <dgm:cxn modelId="{064EE835-0F4C-45DC-8416-1106900837E2}" type="presParOf" srcId="{AEBE77DB-FE6E-46DD-B49C-5BE0BAF94026}" destId="{25AC5699-BF04-4DF6-9589-1C332A8B7DD5}" srcOrd="2" destOrd="0" presId="urn:microsoft.com/office/officeart/2018/2/layout/IconLabelList"/>
    <dgm:cxn modelId="{D0CD84FD-9D00-49F6-9D78-66C2ED4D0F38}" type="presParOf" srcId="{5796FD74-26DE-4A23-8A60-DE73C8F15C3F}" destId="{6FFFF517-5C60-4873-BA1C-C12DFF19E7BF}" srcOrd="5" destOrd="0" presId="urn:microsoft.com/office/officeart/2018/2/layout/IconLabelList"/>
    <dgm:cxn modelId="{591341F8-FBC3-4DDC-9BF5-FFDA63D5AE0F}" type="presParOf" srcId="{5796FD74-26DE-4A23-8A60-DE73C8F15C3F}" destId="{EF75F1D5-E565-468C-90F9-D4FBA39375C7}" srcOrd="6" destOrd="0" presId="urn:microsoft.com/office/officeart/2018/2/layout/IconLabelList"/>
    <dgm:cxn modelId="{33900682-40BD-478C-B66B-724B0938C607}" type="presParOf" srcId="{EF75F1D5-E565-468C-90F9-D4FBA39375C7}" destId="{2EF4CEDF-41D8-4510-9D8F-84EB725E8203}" srcOrd="0" destOrd="0" presId="urn:microsoft.com/office/officeart/2018/2/layout/IconLabelList"/>
    <dgm:cxn modelId="{515E6601-43FA-41C1-BDDE-D7A87561DF09}" type="presParOf" srcId="{EF75F1D5-E565-468C-90F9-D4FBA39375C7}" destId="{2E4C46FF-C96C-41EF-860C-5CA5EEB7543E}" srcOrd="1" destOrd="0" presId="urn:microsoft.com/office/officeart/2018/2/layout/IconLabelList"/>
    <dgm:cxn modelId="{8868B231-BFA1-49D7-940A-1CF0819CBCF1}" type="presParOf" srcId="{EF75F1D5-E565-468C-90F9-D4FBA39375C7}" destId="{7AA59FC2-4A6E-4C04-BE21-87D19C855735}" srcOrd="2" destOrd="0" presId="urn:microsoft.com/office/officeart/2018/2/layout/IconLabelList"/>
    <dgm:cxn modelId="{6F19E230-FE3B-42A5-9961-31FC685FCA8D}" type="presParOf" srcId="{5796FD74-26DE-4A23-8A60-DE73C8F15C3F}" destId="{F2907F8C-82C7-4EF7-9F7F-35C15E1D27BB}" srcOrd="7" destOrd="0" presId="urn:microsoft.com/office/officeart/2018/2/layout/IconLabelList"/>
    <dgm:cxn modelId="{79E62077-00EB-4C8E-BC13-10603F818ADD}" type="presParOf" srcId="{5796FD74-26DE-4A23-8A60-DE73C8F15C3F}" destId="{B34781CC-43BE-49FD-AB4D-6CAE03644EC7}" srcOrd="8" destOrd="0" presId="urn:microsoft.com/office/officeart/2018/2/layout/IconLabelList"/>
    <dgm:cxn modelId="{BCE53BE3-B9D9-4BC7-8123-2F35926CAFB5}" type="presParOf" srcId="{B34781CC-43BE-49FD-AB4D-6CAE03644EC7}" destId="{A84FB284-1167-47E1-9459-7E3D7126CD49}" srcOrd="0" destOrd="0" presId="urn:microsoft.com/office/officeart/2018/2/layout/IconLabelList"/>
    <dgm:cxn modelId="{1C5FC264-F9DB-489C-AD62-835238862C68}" type="presParOf" srcId="{B34781CC-43BE-49FD-AB4D-6CAE03644EC7}" destId="{3AB48E39-FB7D-4FDA-9E12-04F47BCFF82C}" srcOrd="1" destOrd="0" presId="urn:microsoft.com/office/officeart/2018/2/layout/IconLabelList"/>
    <dgm:cxn modelId="{B5A9BDFB-7305-43EA-8D5C-1A8732210BDE}" type="presParOf" srcId="{B34781CC-43BE-49FD-AB4D-6CAE03644EC7}" destId="{F228948D-6E46-447E-A531-951E1D615A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A53DA-0C4A-41A8-B8D9-80EFBC3ABCBD}">
      <dsp:nvSpPr>
        <dsp:cNvPr id="0" name=""/>
        <dsp:cNvSpPr/>
      </dsp:nvSpPr>
      <dsp:spPr>
        <a:xfrm>
          <a:off x="637114" y="1303575"/>
          <a:ext cx="783124" cy="8610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71014-31CB-493D-9323-3B9787C4CE16}">
      <dsp:nvSpPr>
        <dsp:cNvPr id="0" name=""/>
        <dsp:cNvSpPr/>
      </dsp:nvSpPr>
      <dsp:spPr>
        <a:xfrm>
          <a:off x="214884" y="2382277"/>
          <a:ext cx="1800000" cy="385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Extract valuable insights from the data</a:t>
          </a:r>
        </a:p>
      </dsp:txBody>
      <dsp:txXfrm>
        <a:off x="214884" y="2382277"/>
        <a:ext cx="1800000" cy="385782"/>
      </dsp:txXfrm>
    </dsp:sp>
    <dsp:sp modelId="{53A1BC6C-67DA-4C12-8935-A747F935EAE5}">
      <dsp:nvSpPr>
        <dsp:cNvPr id="0" name=""/>
        <dsp:cNvSpPr/>
      </dsp:nvSpPr>
      <dsp:spPr>
        <a:xfrm>
          <a:off x="2737800" y="127555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29A10-40D0-483A-903C-D8D2AF746959}">
      <dsp:nvSpPr>
        <dsp:cNvPr id="0" name=""/>
        <dsp:cNvSpPr/>
      </dsp:nvSpPr>
      <dsp:spPr>
        <a:xfrm>
          <a:off x="2242800" y="235578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Try to figure out how we can enhance the business</a:t>
          </a:r>
          <a:endParaRPr lang="en-US" sz="1200" kern="1200" dirty="0"/>
        </a:p>
      </dsp:txBody>
      <dsp:txXfrm>
        <a:off x="2242800" y="2355785"/>
        <a:ext cx="1800000" cy="720000"/>
      </dsp:txXfrm>
    </dsp:sp>
    <dsp:sp modelId="{5E3061C7-0DB1-4FFD-843B-C75F4EDB95E0}">
      <dsp:nvSpPr>
        <dsp:cNvPr id="0" name=""/>
        <dsp:cNvSpPr/>
      </dsp:nvSpPr>
      <dsp:spPr>
        <a:xfrm>
          <a:off x="4852800" y="127555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C5699-BF04-4DF6-9589-1C332A8B7DD5}">
      <dsp:nvSpPr>
        <dsp:cNvPr id="0" name=""/>
        <dsp:cNvSpPr/>
      </dsp:nvSpPr>
      <dsp:spPr>
        <a:xfrm>
          <a:off x="4357800" y="235578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Find any problem that is facing the business</a:t>
          </a:r>
          <a:endParaRPr lang="en-US" sz="1200" kern="1200" dirty="0"/>
        </a:p>
      </dsp:txBody>
      <dsp:txXfrm>
        <a:off x="4357800" y="2355785"/>
        <a:ext cx="1800000" cy="720000"/>
      </dsp:txXfrm>
    </dsp:sp>
    <dsp:sp modelId="{2EF4CEDF-41D8-4510-9D8F-84EB725E8203}">
      <dsp:nvSpPr>
        <dsp:cNvPr id="0" name=""/>
        <dsp:cNvSpPr/>
      </dsp:nvSpPr>
      <dsp:spPr>
        <a:xfrm>
          <a:off x="6967800" y="127555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59FC2-4A6E-4C04-BE21-87D19C855735}">
      <dsp:nvSpPr>
        <dsp:cNvPr id="0" name=""/>
        <dsp:cNvSpPr/>
      </dsp:nvSpPr>
      <dsp:spPr>
        <a:xfrm>
          <a:off x="6472800" y="235578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provide data-driven suggestions based on your understanding of the data</a:t>
          </a:r>
          <a:endParaRPr lang="en-US" sz="1200" kern="1200" dirty="0"/>
        </a:p>
      </dsp:txBody>
      <dsp:txXfrm>
        <a:off x="6472800" y="2355785"/>
        <a:ext cx="1800000" cy="720000"/>
      </dsp:txXfrm>
    </dsp:sp>
    <dsp:sp modelId="{A84FB284-1167-47E1-9459-7E3D7126CD49}">
      <dsp:nvSpPr>
        <dsp:cNvPr id="0" name=""/>
        <dsp:cNvSpPr/>
      </dsp:nvSpPr>
      <dsp:spPr>
        <a:xfrm>
          <a:off x="9082800" y="127555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8948D-6E46-447E-A531-951E1D615A3A}">
      <dsp:nvSpPr>
        <dsp:cNvPr id="0" name=""/>
        <dsp:cNvSpPr/>
      </dsp:nvSpPr>
      <dsp:spPr>
        <a:xfrm>
          <a:off x="8587800" y="235578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provide useful recommendations for helping to improve the business</a:t>
          </a:r>
          <a:endParaRPr lang="en-US" sz="1200" kern="1200" dirty="0"/>
        </a:p>
      </dsp:txBody>
      <dsp:txXfrm>
        <a:off x="8587800" y="2355785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7B796-4616-FA46-9502-026AD6960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30AD7-E34F-EBC3-4266-BDBC18926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CD22D-802F-F387-A3BD-DE64D96F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6A97F-1410-A82F-95A9-3DF469CC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2B031-3816-BF80-590B-0952273A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CB22-DC16-5EF9-29B5-B47C6892C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45D26-86EE-9B67-95EC-CD637D29A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DE651-E7A0-9B87-1319-2DB9187F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2E6C5-EAE5-0E19-EA2F-F1FB2EAD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66FC2-80D1-9A3B-8F7D-66CFC925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8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29997-BAEF-884E-33B8-8BEC450626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9DD46-82A3-4934-BA54-20F582D1B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7DDD3-5CB5-97CC-E061-8DC621C6C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86AA7-C9F0-EC89-2427-221753FB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F5A85-011B-E3FC-C344-35C43EB6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2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C8748-2DC4-DDED-84EC-DA97FAF6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7A064-0EAF-7BE6-159C-8FE89BA0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CC85-3E8A-8C95-32D4-E34C7D73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37309-4E7A-DA9C-E22C-45DA0EB8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4332D-C156-9F74-07EB-F417104C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23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E29DA-646E-2B1A-51C8-76FC3FCC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2CFC4-E787-838E-54A9-3269E1733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B2FEC-714A-89CE-F2EC-DEC3822C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C2983-C899-0587-B900-6DA4C3F5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32452-FD04-4E68-EF97-4E7C1A1F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1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CA19-6168-D8C2-BBA9-135ED19C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19BF-997F-2D0A-4649-4410F7B86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526E9-1527-34D3-E1BB-FEBCE4516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3CBE5-055A-858D-8655-9E5667E8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68734-2968-2021-E468-F04238B7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3F9AE-C6C4-9175-B24A-D6D48FA0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3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4A79-B24A-2722-5CB0-51B566F1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6F242-7A1D-DBDD-C816-A4E1E07C3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43A5B-0F41-DAC1-9C10-DDBD6FC7A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C23DE-CF00-721B-85EF-BD7BEB788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59124-E926-3949-44DE-07E99897C1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E60B1B-872D-8720-5BB0-C2779C32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0FFDA0-7991-618F-0A6A-E27DC2CD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10BCE9-D415-0024-6425-FDE9EACF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18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D2B1-37B9-A02A-0AF8-09BC2ECA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47923B-E3BB-E03F-3936-F41CC7F67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D3F0C-451E-E127-0E93-F3D73022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2DC34-7A6B-DC60-33AC-5803CA36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446F5-527D-E2AF-CB0B-29CFC9178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FBAE6-EB97-B9AF-AA14-1F79306D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F3F30-E149-42F1-2396-BD4218D5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20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E843-B1D6-1C87-3CE8-3CADDA668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3579E-6ED7-51DF-14E0-541D0A116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8BED6-B0C9-6111-03CA-70DACB22A3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8EF3B-B048-BBA4-782A-5D0FD27C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DB415-BA58-5506-A31F-2FB09BCA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97C25-4DA7-D333-EB99-05F1763E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8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3D1B7-1D71-772D-8A77-BD99F161D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2B82D-2090-7B46-4227-094153A10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7DDD9-C075-F100-F120-B8EB18F4E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E2F17-6050-39D8-DA0C-4EC8C660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68E40-5E66-3579-3475-ACEC1E96E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AB9D8-8DCD-EDD0-A0A5-98E5E025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B76B4B-0369-CDCF-00A2-D798A010C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90150-283B-6C3E-8088-858E66227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A69C0-03FD-FD6F-E852-1992047FE5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8A2DB-0126-42CF-A29C-4739B1445F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652F3-D372-5C08-A048-60C30FB31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B51A9-1313-240C-F646-76B17A0CB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D2547-913A-4C28-A83E-2342B8A04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68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127.0.0.1:8050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51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127.0.0.1:8052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53/" TargetMode="External"/><Relationship Id="rId7" Type="http://schemas.openxmlformats.org/officeDocument/2006/relationships/image" Target="../media/image41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55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56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57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guegant.github.io/blogs/tech/performing-try-emplace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888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888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888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888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4B2DFF-BC4A-32A6-1471-0EE76281BD0F}"/>
              </a:ext>
            </a:extLst>
          </p:cNvPr>
          <p:cNvSpPr txBox="1"/>
          <p:nvPr/>
        </p:nvSpPr>
        <p:spPr>
          <a:xfrm>
            <a:off x="7532915" y="4354286"/>
            <a:ext cx="4659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Northwind Traders</a:t>
            </a:r>
          </a:p>
        </p:txBody>
      </p:sp>
      <p:pic>
        <p:nvPicPr>
          <p:cNvPr id="5" name="Picture 4" descr="Aerial top view container ship">
            <a:extLst>
              <a:ext uri="{FF2B5EF4-FFF2-40B4-BE49-F238E27FC236}">
                <a16:creationId xmlns:a16="http://schemas.microsoft.com/office/drawing/2014/main" id="{B7570B25-B90D-00CC-9A92-E69C3F8C9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" y="0"/>
            <a:ext cx="1219155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77637-1F08-C293-7101-8E76EC2C56D0}"/>
              </a:ext>
            </a:extLst>
          </p:cNvPr>
          <p:cNvSpPr txBox="1"/>
          <p:nvPr/>
        </p:nvSpPr>
        <p:spPr>
          <a:xfrm>
            <a:off x="7532915" y="5123727"/>
            <a:ext cx="4484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Aptos Display" panose="020B0004020202020204" pitchFamily="34" charset="0"/>
              </a:rPr>
              <a:t>Sales &amp; order data for Northwind Traders, a fictitious gourmet food supplier, including information on customers, products, orders, shippers, and employees.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599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07CD5C-8AA8-5041-CED6-D0B1730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71501"/>
            <a:ext cx="12049124" cy="628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D616E-8F3C-1ABB-F20A-82EEC64D25EA}"/>
              </a:ext>
            </a:extLst>
          </p:cNvPr>
          <p:cNvSpPr txBox="1"/>
          <p:nvPr/>
        </p:nvSpPr>
        <p:spPr>
          <a:xfrm>
            <a:off x="2833687" y="0"/>
            <a:ext cx="652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Total Transaction For Each Categorical columns</a:t>
            </a:r>
          </a:p>
        </p:txBody>
      </p:sp>
    </p:spTree>
    <p:extLst>
      <p:ext uri="{BB962C8B-B14F-4D97-AF65-F5344CB8AC3E}">
        <p14:creationId xmlns:p14="http://schemas.microsoft.com/office/powerpoint/2010/main" val="252812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299D7A-147D-90A7-45BE-B79F8DC6B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925"/>
            <a:ext cx="12192000" cy="6315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AE388-2484-76FA-6CE5-136C35247D1B}"/>
              </a:ext>
            </a:extLst>
          </p:cNvPr>
          <p:cNvSpPr txBox="1"/>
          <p:nvPr/>
        </p:nvSpPr>
        <p:spPr>
          <a:xfrm>
            <a:off x="2833687" y="0"/>
            <a:ext cx="652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Total Transaction For Each Categorical columns</a:t>
            </a:r>
          </a:p>
        </p:txBody>
      </p:sp>
    </p:spTree>
    <p:extLst>
      <p:ext uri="{BB962C8B-B14F-4D97-AF65-F5344CB8AC3E}">
        <p14:creationId xmlns:p14="http://schemas.microsoft.com/office/powerpoint/2010/main" val="2606790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1B0C9D-D09D-E575-3596-22FAB0737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0"/>
          <a:stretch/>
        </p:blipFill>
        <p:spPr>
          <a:xfrm>
            <a:off x="0" y="514350"/>
            <a:ext cx="12192000" cy="634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58EF9B-A775-85FF-67F0-F5B607E8F627}"/>
              </a:ext>
            </a:extLst>
          </p:cNvPr>
          <p:cNvSpPr txBox="1"/>
          <p:nvPr/>
        </p:nvSpPr>
        <p:spPr>
          <a:xfrm>
            <a:off x="4310062" y="0"/>
            <a:ext cx="4024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Total Sales By Dates Columns</a:t>
            </a:r>
          </a:p>
        </p:txBody>
      </p:sp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5880482F-B313-2F13-DB10-CA71D9637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5268" y="71437"/>
            <a:ext cx="376238" cy="31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6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58EF9B-A775-85FF-67F0-F5B607E8F627}"/>
              </a:ext>
            </a:extLst>
          </p:cNvPr>
          <p:cNvSpPr txBox="1"/>
          <p:nvPr/>
        </p:nvSpPr>
        <p:spPr>
          <a:xfrm>
            <a:off x="4310062" y="1"/>
            <a:ext cx="4481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Average Sales By Dates Columns</a:t>
            </a:r>
          </a:p>
        </p:txBody>
      </p:sp>
      <p:pic>
        <p:nvPicPr>
          <p:cNvPr id="8" name="Graphic 7" descr="Dollar with solid fill">
            <a:extLst>
              <a:ext uri="{FF2B5EF4-FFF2-40B4-BE49-F238E27FC236}">
                <a16:creationId xmlns:a16="http://schemas.microsoft.com/office/drawing/2014/main" id="{5880482F-B313-2F13-DB10-CA71D963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5268" y="71437"/>
            <a:ext cx="376238" cy="318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4A57DF-648F-49E1-6DAA-E6A74F153F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73"/>
          <a:stretch/>
        </p:blipFill>
        <p:spPr>
          <a:xfrm>
            <a:off x="0" y="533102"/>
            <a:ext cx="12192000" cy="63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9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ACB5A0-769B-F246-2AE5-FD1795D8A58F}"/>
              </a:ext>
            </a:extLst>
          </p:cNvPr>
          <p:cNvSpPr txBox="1"/>
          <p:nvPr/>
        </p:nvSpPr>
        <p:spPr>
          <a:xfrm>
            <a:off x="9763124" y="86023"/>
            <a:ext cx="2228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Click to See The Dash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AECB6-C7F9-5862-6F46-78D45D7C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723602"/>
            <a:ext cx="12192000" cy="6048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6C776-B6CE-FD3B-96C5-3565F59F07DC}"/>
              </a:ext>
            </a:extLst>
          </p:cNvPr>
          <p:cNvSpPr txBox="1"/>
          <p:nvPr/>
        </p:nvSpPr>
        <p:spPr>
          <a:xfrm>
            <a:off x="3952875" y="455355"/>
            <a:ext cx="477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Describe Of Sales By Categories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0E912-F222-1748-9030-49A26B7BFCCD}"/>
              </a:ext>
            </a:extLst>
          </p:cNvPr>
          <p:cNvSpPr txBox="1"/>
          <p:nvPr/>
        </p:nvSpPr>
        <p:spPr>
          <a:xfrm>
            <a:off x="5063728" y="86023"/>
            <a:ext cx="2102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350830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6FFCBD8-458A-B1EA-F4A3-E2C789E21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"/>
            <a:ext cx="12192000" cy="643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A8CC4A-43B0-C304-B552-25591E24C8D9}"/>
              </a:ext>
            </a:extLst>
          </p:cNvPr>
          <p:cNvSpPr txBox="1"/>
          <p:nvPr/>
        </p:nvSpPr>
        <p:spPr>
          <a:xfrm>
            <a:off x="9915525" y="49768"/>
            <a:ext cx="227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Click To See The Dash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EFBA6-2977-DE5B-93CF-F96E50256D24}"/>
              </a:ext>
            </a:extLst>
          </p:cNvPr>
          <p:cNvSpPr txBox="1"/>
          <p:nvPr/>
        </p:nvSpPr>
        <p:spPr>
          <a:xfrm>
            <a:off x="5063728" y="86023"/>
            <a:ext cx="2102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355567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ntainer ship on sea">
            <a:extLst>
              <a:ext uri="{FF2B5EF4-FFF2-40B4-BE49-F238E27FC236}">
                <a16:creationId xmlns:a16="http://schemas.microsoft.com/office/drawing/2014/main" id="{107CD690-5166-B10D-F55D-8EE684757B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8AF6C-1B61-C84C-E289-CA13473EEF80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effectLst/>
              </a:rPr>
              <a:t>Analysis Questions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Are there any noticeable sales trends over time?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Which are the best and worst selling products?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Can you identify any key customers?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Are shipping costs consistent across providers?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Identify the best and worst employees?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7545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EB3BFA-D931-AC46-76FE-B9DC85F9740B}"/>
              </a:ext>
            </a:extLst>
          </p:cNvPr>
          <p:cNvSpPr/>
          <p:nvPr/>
        </p:nvSpPr>
        <p:spPr>
          <a:xfrm>
            <a:off x="7181924" y="457200"/>
            <a:ext cx="4848225" cy="6400800"/>
          </a:xfrm>
          <a:prstGeom prst="roundRect">
            <a:avLst>
              <a:gd name="adj" fmla="val 10184"/>
            </a:avLst>
          </a:prstGeom>
          <a:solidFill>
            <a:srgbClr val="678B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935AB-F5BA-7B5A-2A07-B3EF80860246}"/>
              </a:ext>
            </a:extLst>
          </p:cNvPr>
          <p:cNvSpPr txBox="1"/>
          <p:nvPr/>
        </p:nvSpPr>
        <p:spPr>
          <a:xfrm>
            <a:off x="457200" y="87868"/>
            <a:ext cx="484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effectLst/>
                <a:latin typeface="Calisto MT" panose="02040603050505030304" pitchFamily="18" charset="0"/>
              </a:rPr>
              <a:t>Are there any noticeable sales trends over time?</a:t>
            </a:r>
          </a:p>
        </p:txBody>
      </p:sp>
      <p:pic>
        <p:nvPicPr>
          <p:cNvPr id="9" name="Graphic 8" descr="Statistics outline">
            <a:extLst>
              <a:ext uri="{FF2B5EF4-FFF2-40B4-BE49-F238E27FC236}">
                <a16:creationId xmlns:a16="http://schemas.microsoft.com/office/drawing/2014/main" id="{837D1DD9-AAB4-A305-2380-C86E856A7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C776F-9EC2-8A8A-F5C7-BCA4D9AA4CDD}"/>
              </a:ext>
            </a:extLst>
          </p:cNvPr>
          <p:cNvSpPr txBox="1"/>
          <p:nvPr/>
        </p:nvSpPr>
        <p:spPr>
          <a:xfrm>
            <a:off x="9982200" y="0"/>
            <a:ext cx="220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Click To See The Dash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EC6A58-E812-EFF3-5700-420F61566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5068"/>
            <a:ext cx="6991424" cy="6312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B54594-10A6-21C7-67DE-FB5EA0B55259}"/>
              </a:ext>
            </a:extLst>
          </p:cNvPr>
          <p:cNvSpPr txBox="1"/>
          <p:nvPr/>
        </p:nvSpPr>
        <p:spPr>
          <a:xfrm>
            <a:off x="7458073" y="3839768"/>
            <a:ext cx="4429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50% </a:t>
            </a:r>
            <a:r>
              <a:rPr lang="en-US" sz="1200" dirty="0"/>
              <a:t>of Total Sales is between </a:t>
            </a:r>
            <a:r>
              <a:rPr lang="en-US" sz="1200" b="1" dirty="0"/>
              <a:t>49</a:t>
            </a:r>
            <a:r>
              <a:rPr lang="en-US" sz="1200" dirty="0"/>
              <a:t> to </a:t>
            </a:r>
            <a:r>
              <a:rPr lang="en-US" sz="1200" b="1" dirty="0"/>
              <a:t>1844</a:t>
            </a:r>
            <a:r>
              <a:rPr lang="en-US" sz="1200" dirty="0"/>
              <a:t> while the original range is between </a:t>
            </a:r>
            <a:r>
              <a:rPr lang="en-US" sz="1200" b="1" dirty="0"/>
              <a:t>49</a:t>
            </a:r>
            <a:r>
              <a:rPr lang="en-US" sz="1200" dirty="0"/>
              <a:t> to </a:t>
            </a:r>
            <a:r>
              <a:rPr lang="en-US" sz="1200" b="1" dirty="0"/>
              <a:t>27,144</a:t>
            </a:r>
          </a:p>
          <a:p>
            <a:endParaRPr lang="en-US" sz="1200" b="1" dirty="0"/>
          </a:p>
          <a:p>
            <a:r>
              <a:rPr lang="en-US" sz="1200" b="1" dirty="0"/>
              <a:t>60% </a:t>
            </a:r>
            <a:r>
              <a:rPr lang="en-US" sz="1200" dirty="0"/>
              <a:t>of Average Sales is between </a:t>
            </a:r>
            <a:r>
              <a:rPr lang="en-US" sz="1200" b="1" dirty="0"/>
              <a:t>40</a:t>
            </a:r>
            <a:r>
              <a:rPr lang="en-US" sz="1200" dirty="0"/>
              <a:t> to </a:t>
            </a:r>
            <a:r>
              <a:rPr lang="en-US" sz="1200" b="1" dirty="0"/>
              <a:t>500 </a:t>
            </a:r>
            <a:r>
              <a:rPr lang="en-US" sz="1200" dirty="0"/>
              <a:t>while the original range is between </a:t>
            </a:r>
            <a:r>
              <a:rPr lang="en-US" sz="1200" b="1" dirty="0"/>
              <a:t>40</a:t>
            </a:r>
            <a:r>
              <a:rPr lang="en-US" sz="1200" dirty="0"/>
              <a:t> to </a:t>
            </a:r>
            <a:r>
              <a:rPr lang="en-US" sz="1200" b="1" dirty="0"/>
              <a:t>4,296</a:t>
            </a:r>
          </a:p>
          <a:p>
            <a:endParaRPr lang="en-US" sz="1200" b="1" dirty="0"/>
          </a:p>
          <a:p>
            <a:r>
              <a:rPr lang="en-US" sz="1200" b="1" dirty="0"/>
              <a:t>57.5% </a:t>
            </a:r>
            <a:r>
              <a:rPr lang="en-US" sz="1200" dirty="0"/>
              <a:t>of Total Orders is between </a:t>
            </a:r>
            <a:r>
              <a:rPr lang="en-US" sz="1200" b="1" dirty="0"/>
              <a:t>1</a:t>
            </a:r>
            <a:r>
              <a:rPr lang="en-US" sz="1200" dirty="0"/>
              <a:t> to </a:t>
            </a:r>
            <a:r>
              <a:rPr lang="en-US" sz="1200" b="1" dirty="0"/>
              <a:t>4 </a:t>
            </a:r>
            <a:r>
              <a:rPr lang="en-US" sz="1200" dirty="0"/>
              <a:t>while the original range is between </a:t>
            </a:r>
            <a:r>
              <a:rPr lang="en-US" sz="1200" b="1" dirty="0"/>
              <a:t>1</a:t>
            </a:r>
            <a:r>
              <a:rPr lang="en-US" sz="1200" dirty="0"/>
              <a:t> to </a:t>
            </a:r>
            <a:r>
              <a:rPr lang="en-US" sz="1200" b="1" dirty="0"/>
              <a:t>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92E5D-F408-586E-BFAE-13E4B52D72EC}"/>
              </a:ext>
            </a:extLst>
          </p:cNvPr>
          <p:cNvSpPr txBox="1"/>
          <p:nvPr/>
        </p:nvSpPr>
        <p:spPr>
          <a:xfrm>
            <a:off x="7458072" y="792780"/>
            <a:ext cx="44291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Peak Points of Average Sales Per Order:</a:t>
            </a:r>
          </a:p>
          <a:p>
            <a:r>
              <a:rPr lang="en-US" sz="1200" dirty="0"/>
              <a:t>Dec 4, 2013 = </a:t>
            </a:r>
            <a:r>
              <a:rPr lang="en-US" sz="1200" b="1" dirty="0"/>
              <a:t>2,302k</a:t>
            </a:r>
          </a:p>
          <a:p>
            <a:r>
              <a:rPr lang="en-US" sz="1200" dirty="0"/>
              <a:t>Mar 19, 2014 = </a:t>
            </a:r>
            <a:r>
              <a:rPr lang="en-US" sz="1200" b="1" dirty="0"/>
              <a:t>2,623k</a:t>
            </a:r>
          </a:p>
          <a:p>
            <a:r>
              <a:rPr lang="en-US" sz="1200" dirty="0"/>
              <a:t>Jan 6, 2015 = </a:t>
            </a:r>
            <a:r>
              <a:rPr lang="en-US" sz="1200" b="1" dirty="0"/>
              <a:t>3,233k</a:t>
            </a:r>
          </a:p>
          <a:p>
            <a:r>
              <a:rPr lang="en-US" sz="1200" dirty="0"/>
              <a:t>Mar 27, 2015 = </a:t>
            </a:r>
            <a:r>
              <a:rPr lang="en-US" sz="1200" b="1" dirty="0"/>
              <a:t>2,965k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Peak Points of Average Sales Per Customer:</a:t>
            </a:r>
          </a:p>
          <a:p>
            <a:r>
              <a:rPr lang="en-US" sz="1200" dirty="0"/>
              <a:t>Nov 13, 2013 = </a:t>
            </a:r>
            <a:r>
              <a:rPr lang="en-US" sz="1200" b="1" dirty="0"/>
              <a:t>8,593k</a:t>
            </a:r>
          </a:p>
          <a:p>
            <a:r>
              <a:rPr lang="en-US" sz="1200" dirty="0"/>
              <a:t>Dec 4, 2013 = </a:t>
            </a:r>
            <a:r>
              <a:rPr lang="en-US" sz="1200" b="1" dirty="0"/>
              <a:t>9,210k</a:t>
            </a:r>
          </a:p>
          <a:p>
            <a:r>
              <a:rPr lang="en-US" sz="1200" dirty="0"/>
              <a:t>Mar 19, 2014 = </a:t>
            </a:r>
            <a:r>
              <a:rPr lang="en-US" sz="1200" b="1" dirty="0"/>
              <a:t>10k</a:t>
            </a:r>
          </a:p>
          <a:p>
            <a:r>
              <a:rPr lang="en-US" sz="1200" dirty="0"/>
              <a:t>Jan 6, 2015 = </a:t>
            </a:r>
            <a:r>
              <a:rPr lang="en-US" sz="1200" b="1" dirty="0"/>
              <a:t>9,699k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Peak Points of Growth Over 90%:</a:t>
            </a:r>
          </a:p>
          <a:p>
            <a:r>
              <a:rPr lang="en-US" sz="1200" b="1" dirty="0"/>
              <a:t>Jul 19, 2013 | Mar 19, 2014 | Apr 18, 2014 | Apr 22, 2014 |May 19, 2014 | May 23, 2014 |</a:t>
            </a:r>
          </a:p>
          <a:p>
            <a:r>
              <a:rPr lang="en-US" sz="1200" b="1" dirty="0"/>
              <a:t>Jul 7, 2014 | Jul 18, 2014 | Jul 31, 2014 | Sep 4, 2014 | Oct 21, 2014 | Feb 26, 2015</a:t>
            </a:r>
          </a:p>
          <a:p>
            <a:endParaRPr 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A9D492-B485-79AC-D13F-3BCC8CCC474C}"/>
              </a:ext>
            </a:extLst>
          </p:cNvPr>
          <p:cNvSpPr txBox="1"/>
          <p:nvPr/>
        </p:nvSpPr>
        <p:spPr>
          <a:xfrm>
            <a:off x="7458073" y="5658623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27% </a:t>
            </a:r>
            <a:r>
              <a:rPr lang="en-US" sz="1200" dirty="0"/>
              <a:t>of Total Transaction is between </a:t>
            </a:r>
            <a:r>
              <a:rPr lang="en-US" sz="1200" b="1" dirty="0"/>
              <a:t>2013-07-01</a:t>
            </a:r>
            <a:r>
              <a:rPr lang="en-US" sz="1200" dirty="0"/>
              <a:t> To </a:t>
            </a:r>
            <a:r>
              <a:rPr lang="en-US" sz="1200" b="1" dirty="0"/>
              <a:t>2013-12-31</a:t>
            </a:r>
          </a:p>
          <a:p>
            <a:endParaRPr lang="en-US" sz="1200" b="1" dirty="0"/>
          </a:p>
          <a:p>
            <a:r>
              <a:rPr lang="en-US" sz="1200" b="1" dirty="0"/>
              <a:t>54% </a:t>
            </a:r>
            <a:r>
              <a:rPr lang="en-US" sz="1200" dirty="0"/>
              <a:t>of Total Transaction is between </a:t>
            </a:r>
            <a:r>
              <a:rPr lang="en-US" sz="1200" b="1" dirty="0"/>
              <a:t>2014-01-01</a:t>
            </a:r>
            <a:r>
              <a:rPr lang="en-US" sz="1200" dirty="0"/>
              <a:t> To </a:t>
            </a:r>
            <a:r>
              <a:rPr lang="en-US" sz="1200" b="1" dirty="0"/>
              <a:t>2014-12-31</a:t>
            </a:r>
          </a:p>
          <a:p>
            <a:endParaRPr lang="en-US" sz="1200" b="1" dirty="0"/>
          </a:p>
          <a:p>
            <a:r>
              <a:rPr lang="en-US" sz="1200" b="1" dirty="0"/>
              <a:t>18% </a:t>
            </a:r>
            <a:r>
              <a:rPr lang="en-US" sz="1200" dirty="0"/>
              <a:t>of Total Transaction is between </a:t>
            </a:r>
            <a:r>
              <a:rPr lang="en-US" sz="1200" b="1" dirty="0"/>
              <a:t>2015-01-01</a:t>
            </a:r>
            <a:r>
              <a:rPr lang="en-US" sz="1200" dirty="0"/>
              <a:t> To </a:t>
            </a:r>
            <a:r>
              <a:rPr lang="en-US" sz="1200" b="1" dirty="0"/>
              <a:t>2015-05-31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227746-33F4-0000-81B7-53CB51F5DDEE}"/>
              </a:ext>
            </a:extLst>
          </p:cNvPr>
          <p:cNvCxnSpPr>
            <a:cxnSpLocks/>
          </p:cNvCxnSpPr>
          <p:nvPr/>
        </p:nvCxnSpPr>
        <p:spPr>
          <a:xfrm>
            <a:off x="7458073" y="3666718"/>
            <a:ext cx="427672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CF50A6-EC4E-00EC-C543-953E636FEF71}"/>
              </a:ext>
            </a:extLst>
          </p:cNvPr>
          <p:cNvCxnSpPr>
            <a:cxnSpLocks/>
          </p:cNvCxnSpPr>
          <p:nvPr/>
        </p:nvCxnSpPr>
        <p:spPr>
          <a:xfrm>
            <a:off x="7458073" y="5534025"/>
            <a:ext cx="427672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ED73CD-D6F1-D157-637E-95E13A7BA161}"/>
              </a:ext>
            </a:extLst>
          </p:cNvPr>
          <p:cNvSpPr txBox="1"/>
          <p:nvPr/>
        </p:nvSpPr>
        <p:spPr>
          <a:xfrm>
            <a:off x="10510950" y="587307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sto MT" panose="02040603050505030304" pitchFamily="18" charset="0"/>
              </a:rPr>
              <a:t>Insights</a:t>
            </a:r>
          </a:p>
        </p:txBody>
      </p:sp>
      <p:pic>
        <p:nvPicPr>
          <p:cNvPr id="29" name="Graphic 28" descr="Lights On outline">
            <a:extLst>
              <a:ext uri="{FF2B5EF4-FFF2-40B4-BE49-F238E27FC236}">
                <a16:creationId xmlns:a16="http://schemas.microsoft.com/office/drawing/2014/main" id="{E6AE727F-6F12-97A6-F472-BDBFC199A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15825" y="49392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0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935D21-1BAA-4045-23B9-49F4775FD0F5}"/>
              </a:ext>
            </a:extLst>
          </p:cNvPr>
          <p:cNvSpPr/>
          <p:nvPr/>
        </p:nvSpPr>
        <p:spPr>
          <a:xfrm>
            <a:off x="8001000" y="493928"/>
            <a:ext cx="4029074" cy="6249771"/>
          </a:xfrm>
          <a:prstGeom prst="roundRect">
            <a:avLst>
              <a:gd name="adj" fmla="val 1075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28DFE0-B533-6920-8173-8C0F54F1383D}"/>
              </a:ext>
            </a:extLst>
          </p:cNvPr>
          <p:cNvSpPr txBox="1"/>
          <p:nvPr/>
        </p:nvSpPr>
        <p:spPr>
          <a:xfrm>
            <a:off x="676276" y="79890"/>
            <a:ext cx="493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effectLst/>
                <a:latin typeface="Calisto MT" panose="02040603050505030304" pitchFamily="18" charset="0"/>
              </a:rPr>
              <a:t>Which are the best and worst selling products?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25038-2A60-A031-874B-D134779A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93928"/>
            <a:ext cx="7677150" cy="6364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823D6-0220-39DA-AD5F-FE4C3FFEA000}"/>
              </a:ext>
            </a:extLst>
          </p:cNvPr>
          <p:cNvSpPr txBox="1"/>
          <p:nvPr/>
        </p:nvSpPr>
        <p:spPr>
          <a:xfrm>
            <a:off x="9651205" y="0"/>
            <a:ext cx="2378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Click To See The Dash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9618F-06AC-A8B2-E599-6A989DA57101}"/>
              </a:ext>
            </a:extLst>
          </p:cNvPr>
          <p:cNvSpPr txBox="1"/>
          <p:nvPr/>
        </p:nvSpPr>
        <p:spPr>
          <a:xfrm>
            <a:off x="8339137" y="1149972"/>
            <a:ext cx="34005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90% </a:t>
            </a:r>
            <a:r>
              <a:rPr lang="en-US" sz="1600" dirty="0"/>
              <a:t>of Total Sales by products is between </a:t>
            </a:r>
            <a:r>
              <a:rPr lang="en-US" sz="1600" b="1" dirty="0"/>
              <a:t>0</a:t>
            </a:r>
            <a:r>
              <a:rPr lang="en-US" sz="1600" dirty="0"/>
              <a:t> to </a:t>
            </a:r>
            <a:r>
              <a:rPr lang="en-US" sz="1600" b="1" dirty="0"/>
              <a:t>5000</a:t>
            </a:r>
            <a:r>
              <a:rPr lang="en-US" sz="1600" dirty="0"/>
              <a:t> while the original range is between </a:t>
            </a:r>
            <a:r>
              <a:rPr lang="en-US" sz="1600" b="1" dirty="0"/>
              <a:t>0</a:t>
            </a:r>
            <a:r>
              <a:rPr lang="en-US" sz="1600" dirty="0"/>
              <a:t> to </a:t>
            </a:r>
            <a:r>
              <a:rPr lang="en-US" sz="1600" b="1" dirty="0"/>
              <a:t>153,897</a:t>
            </a:r>
          </a:p>
          <a:p>
            <a:endParaRPr lang="en-US" sz="1600" b="1" dirty="0"/>
          </a:p>
          <a:p>
            <a:r>
              <a:rPr lang="en-US" sz="1600" b="1" dirty="0"/>
              <a:t>Cote De Blaye </a:t>
            </a:r>
            <a:r>
              <a:rPr lang="en-US" sz="1600" dirty="0"/>
              <a:t>Product have </a:t>
            </a:r>
            <a:r>
              <a:rPr lang="en-US" sz="1600" b="1" dirty="0"/>
              <a:t>$153,897k </a:t>
            </a:r>
            <a:r>
              <a:rPr lang="en-US" sz="1600" dirty="0"/>
              <a:t>in Sales ,and </a:t>
            </a:r>
            <a:r>
              <a:rPr lang="en-US" sz="1600" b="1" dirty="0"/>
              <a:t>11%</a:t>
            </a:r>
            <a:r>
              <a:rPr lang="en-US" sz="1600" dirty="0"/>
              <a:t> of Total Sales</a:t>
            </a:r>
          </a:p>
          <a:p>
            <a:endParaRPr lang="en-US" sz="1600" dirty="0"/>
          </a:p>
          <a:p>
            <a:r>
              <a:rPr lang="en-US" sz="1600" dirty="0"/>
              <a:t>The Top </a:t>
            </a:r>
            <a:r>
              <a:rPr lang="en-US" sz="1600" b="1" dirty="0"/>
              <a:t>10</a:t>
            </a:r>
            <a:r>
              <a:rPr lang="en-US" sz="1600" dirty="0"/>
              <a:t> Product </a:t>
            </a:r>
            <a:r>
              <a:rPr lang="en-US" sz="1600" b="1" dirty="0"/>
              <a:t>13%</a:t>
            </a:r>
            <a:r>
              <a:rPr lang="en-US" sz="1600" dirty="0"/>
              <a:t> of all </a:t>
            </a:r>
            <a:r>
              <a:rPr lang="en-US" sz="1600" b="1" dirty="0"/>
              <a:t>77</a:t>
            </a:r>
            <a:r>
              <a:rPr lang="en-US" sz="1600" dirty="0"/>
              <a:t> Products have </a:t>
            </a:r>
            <a:r>
              <a:rPr lang="en-US" sz="1600" b="1" dirty="0"/>
              <a:t>$598,948k </a:t>
            </a:r>
            <a:r>
              <a:rPr lang="en-US" sz="1600" dirty="0"/>
              <a:t>in Sales ,and </a:t>
            </a:r>
            <a:r>
              <a:rPr lang="en-US" sz="1600" b="1" dirty="0"/>
              <a:t>44%</a:t>
            </a:r>
            <a:r>
              <a:rPr lang="en-US" sz="1600" dirty="0"/>
              <a:t> of Total Sales</a:t>
            </a:r>
          </a:p>
          <a:p>
            <a:endParaRPr lang="en-US" sz="1600" dirty="0"/>
          </a:p>
          <a:p>
            <a:r>
              <a:rPr lang="en-US" sz="1600" dirty="0"/>
              <a:t>The Less </a:t>
            </a:r>
            <a:r>
              <a:rPr lang="en-US" sz="1600" b="1" dirty="0"/>
              <a:t>10</a:t>
            </a:r>
            <a:r>
              <a:rPr lang="en-US" sz="1600" dirty="0"/>
              <a:t> Product </a:t>
            </a:r>
            <a:r>
              <a:rPr lang="en-US" sz="1600" b="1" dirty="0"/>
              <a:t>13%</a:t>
            </a:r>
            <a:r>
              <a:rPr lang="en-US" sz="1600" dirty="0"/>
              <a:t> of all </a:t>
            </a:r>
            <a:r>
              <a:rPr lang="en-US" sz="1600" b="1" dirty="0"/>
              <a:t>77</a:t>
            </a:r>
            <a:r>
              <a:rPr lang="en-US" sz="1600" dirty="0"/>
              <a:t> Products have </a:t>
            </a:r>
            <a:r>
              <a:rPr lang="en-US" sz="1600" b="1" dirty="0"/>
              <a:t>$27,562k </a:t>
            </a:r>
            <a:r>
              <a:rPr lang="en-US" sz="1600" dirty="0"/>
              <a:t>in Sales ,and </a:t>
            </a:r>
            <a:r>
              <a:rPr lang="en-US" sz="1600" b="1" dirty="0"/>
              <a:t>2%</a:t>
            </a:r>
            <a:r>
              <a:rPr lang="en-US" sz="1600" dirty="0"/>
              <a:t> of Total Sales</a:t>
            </a:r>
          </a:p>
          <a:p>
            <a:endParaRPr lang="en-US" sz="1600" dirty="0"/>
          </a:p>
          <a:p>
            <a:r>
              <a:rPr lang="en-US" sz="1600" b="1" dirty="0"/>
              <a:t>Beverage's</a:t>
            </a:r>
            <a:r>
              <a:rPr lang="en-US" sz="1600" dirty="0"/>
              <a:t> category has </a:t>
            </a:r>
            <a:r>
              <a:rPr lang="en-US" sz="1600" b="1" dirty="0"/>
              <a:t>20%</a:t>
            </a:r>
            <a:r>
              <a:rPr lang="en-US" sz="1600" dirty="0"/>
              <a:t> of Total Sales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There are more insights to discover If I try to write it all it'll take tons of hours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A5B1A-FD98-A331-485A-25869C49AA5B}"/>
              </a:ext>
            </a:extLst>
          </p:cNvPr>
          <p:cNvSpPr txBox="1"/>
          <p:nvPr/>
        </p:nvSpPr>
        <p:spPr>
          <a:xfrm>
            <a:off x="8796337" y="617790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sto MT" panose="02040603050505030304" pitchFamily="18" charset="0"/>
              </a:rPr>
              <a:t>Insights</a:t>
            </a:r>
          </a:p>
        </p:txBody>
      </p:sp>
      <p:pic>
        <p:nvPicPr>
          <p:cNvPr id="13" name="Graphic 12" descr="Lights On outline">
            <a:extLst>
              <a:ext uri="{FF2B5EF4-FFF2-40B4-BE49-F238E27FC236}">
                <a16:creationId xmlns:a16="http://schemas.microsoft.com/office/drawing/2014/main" id="{34696798-EB78-4A48-532C-2E2E2C657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9137" y="568910"/>
            <a:ext cx="457200" cy="457200"/>
          </a:xfrm>
          <a:prstGeom prst="rect">
            <a:avLst/>
          </a:prstGeom>
        </p:spPr>
      </p:pic>
      <p:pic>
        <p:nvPicPr>
          <p:cNvPr id="15" name="Graphic 14" descr="Search Inventory outline">
            <a:extLst>
              <a:ext uri="{FF2B5EF4-FFF2-40B4-BE49-F238E27FC236}">
                <a16:creationId xmlns:a16="http://schemas.microsoft.com/office/drawing/2014/main" id="{8FAF7029-9F23-C8F0-496D-713BF5CF8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926" y="40719"/>
            <a:ext cx="447674" cy="4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1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24C48E-90F6-26F5-06BD-501F9687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5800"/>
            <a:ext cx="6096001" cy="617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96078-EC7F-2F72-BDDF-CAFD0FBD1C6A}"/>
              </a:ext>
            </a:extLst>
          </p:cNvPr>
          <p:cNvSpPr txBox="1"/>
          <p:nvPr/>
        </p:nvSpPr>
        <p:spPr>
          <a:xfrm>
            <a:off x="9944100" y="0"/>
            <a:ext cx="2247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Click To See The Dash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B4FEDB-1643-7369-BCFA-85731998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5800"/>
            <a:ext cx="6096000" cy="6172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2C93F4-B8FB-5B3C-5A15-87A7C34635C8}"/>
              </a:ext>
            </a:extLst>
          </p:cNvPr>
          <p:cNvSpPr txBox="1"/>
          <p:nvPr/>
        </p:nvSpPr>
        <p:spPr>
          <a:xfrm>
            <a:off x="590550" y="77271"/>
            <a:ext cx="3857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effectLst/>
                <a:latin typeface="Calisto MT" panose="02040603050505030304" pitchFamily="18" charset="0"/>
              </a:rPr>
              <a:t>Can you identify any key customers?</a:t>
            </a:r>
          </a:p>
        </p:txBody>
      </p:sp>
      <p:pic>
        <p:nvPicPr>
          <p:cNvPr id="15" name="Graphic 14" descr="Target Audience outline">
            <a:extLst>
              <a:ext uri="{FF2B5EF4-FFF2-40B4-BE49-F238E27FC236}">
                <a16:creationId xmlns:a16="http://schemas.microsoft.com/office/drawing/2014/main" id="{F8937D37-ED86-5420-B8D6-C8EBC985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75" y="0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5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64ACF-1032-B934-C846-DB0AD23F2DF7}"/>
              </a:ext>
            </a:extLst>
          </p:cNvPr>
          <p:cNvSpPr txBox="1"/>
          <p:nvPr/>
        </p:nvSpPr>
        <p:spPr>
          <a:xfrm>
            <a:off x="838200" y="365125"/>
            <a:ext cx="98422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A50F05A-62C9-840F-15D9-22C0FDD1BF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1272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6761C22-312C-058E-5C9E-28E4C3A3560B}"/>
              </a:ext>
            </a:extLst>
          </p:cNvPr>
          <p:cNvSpPr txBox="1"/>
          <p:nvPr/>
        </p:nvSpPr>
        <p:spPr>
          <a:xfrm>
            <a:off x="838200" y="1459153"/>
            <a:ext cx="3831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Understanding the business needs:</a:t>
            </a:r>
          </a:p>
        </p:txBody>
      </p:sp>
    </p:spTree>
    <p:extLst>
      <p:ext uri="{BB962C8B-B14F-4D97-AF65-F5344CB8AC3E}">
        <p14:creationId xmlns:p14="http://schemas.microsoft.com/office/powerpoint/2010/main" val="2246391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7BB10-B0C8-EF8D-4CA1-9B0997464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266"/>
            <a:ext cx="12192000" cy="6444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A45BA5-0AB4-56DB-23A0-47F006D5C1FD}"/>
              </a:ext>
            </a:extLst>
          </p:cNvPr>
          <p:cNvSpPr txBox="1"/>
          <p:nvPr/>
        </p:nvSpPr>
        <p:spPr>
          <a:xfrm>
            <a:off x="9925050" y="0"/>
            <a:ext cx="2371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Click To See The Dash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783437-AAC6-A874-0501-F77990D9647C}"/>
              </a:ext>
            </a:extLst>
          </p:cNvPr>
          <p:cNvSpPr txBox="1"/>
          <p:nvPr/>
        </p:nvSpPr>
        <p:spPr>
          <a:xfrm>
            <a:off x="769144" y="0"/>
            <a:ext cx="614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effectLst/>
                <a:latin typeface="Calisto MT" panose="02040603050505030304" pitchFamily="18" charset="0"/>
              </a:rPr>
              <a:t>Are shipping costs consistent across providers?</a:t>
            </a:r>
          </a:p>
        </p:txBody>
      </p:sp>
      <p:pic>
        <p:nvPicPr>
          <p:cNvPr id="11" name="Graphic 10" descr="Freight outline">
            <a:extLst>
              <a:ext uri="{FF2B5EF4-FFF2-40B4-BE49-F238E27FC236}">
                <a16:creationId xmlns:a16="http://schemas.microsoft.com/office/drawing/2014/main" id="{2F594EC9-A175-9847-1A66-85099D595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169" y="-4393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29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B04EEC-4837-008B-2BF4-ED2CED79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841"/>
            <a:ext cx="12192000" cy="6416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1683D-A433-C1B9-C485-895B6BA9F49C}"/>
              </a:ext>
            </a:extLst>
          </p:cNvPr>
          <p:cNvSpPr txBox="1"/>
          <p:nvPr/>
        </p:nvSpPr>
        <p:spPr>
          <a:xfrm>
            <a:off x="9991725" y="1905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Click To See The Dash</a:t>
            </a:r>
            <a:endParaRPr lang="en-US" dirty="0"/>
          </a:p>
        </p:txBody>
      </p:sp>
      <p:pic>
        <p:nvPicPr>
          <p:cNvPr id="9" name="Graphic 8" descr="Employee badge outline">
            <a:extLst>
              <a:ext uri="{FF2B5EF4-FFF2-40B4-BE49-F238E27FC236}">
                <a16:creationId xmlns:a16="http://schemas.microsoft.com/office/drawing/2014/main" id="{038FF4ED-97AA-1668-D1C6-78B379623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75" y="-15359"/>
            <a:ext cx="457200" cy="45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D3A3FC-0F78-A4D3-B6FC-B83078F8C33A}"/>
              </a:ext>
            </a:extLst>
          </p:cNvPr>
          <p:cNvSpPr txBox="1"/>
          <p:nvPr/>
        </p:nvSpPr>
        <p:spPr>
          <a:xfrm>
            <a:off x="561975" y="72509"/>
            <a:ext cx="4321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effectLst/>
                <a:latin typeface="Calisto MT" panose="02040603050505030304" pitchFamily="18" charset="0"/>
              </a:rPr>
              <a:t>Identify the best and worst employees?</a:t>
            </a:r>
          </a:p>
        </p:txBody>
      </p:sp>
    </p:spTree>
    <p:extLst>
      <p:ext uri="{BB962C8B-B14F-4D97-AF65-F5344CB8AC3E}">
        <p14:creationId xmlns:p14="http://schemas.microsoft.com/office/powerpoint/2010/main" val="219191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4D4FD-5D2B-D088-FAD3-9B7283508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589" b="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EEAA2-E195-1A90-AE88-E6AE2427B540}"/>
              </a:ext>
            </a:extLst>
          </p:cNvPr>
          <p:cNvSpPr txBox="1"/>
          <p:nvPr/>
        </p:nvSpPr>
        <p:spPr>
          <a:xfrm>
            <a:off x="9217535" y="1548376"/>
            <a:ext cx="3126865" cy="766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Final Dashboard</a:t>
            </a:r>
          </a:p>
        </p:txBody>
      </p:sp>
    </p:spTree>
    <p:extLst>
      <p:ext uri="{BB962C8B-B14F-4D97-AF65-F5344CB8AC3E}">
        <p14:creationId xmlns:p14="http://schemas.microsoft.com/office/powerpoint/2010/main" val="2732802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A41ACE-8264-BD73-D006-2124F901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25A84-486C-A4DF-E73F-C72E81E5B340}"/>
              </a:ext>
            </a:extLst>
          </p:cNvPr>
          <p:cNvSpPr txBox="1"/>
          <p:nvPr/>
        </p:nvSpPr>
        <p:spPr>
          <a:xfrm>
            <a:off x="9401175" y="6402943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Click To See The Final Dash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848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C85899-9930-1FD2-C422-442C0FF9C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D388A8-7BE7-012C-3374-851BA97EBAA2}"/>
              </a:ext>
            </a:extLst>
          </p:cNvPr>
          <p:cNvSpPr txBox="1"/>
          <p:nvPr/>
        </p:nvSpPr>
        <p:spPr>
          <a:xfrm>
            <a:off x="9525000" y="6488668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Click To See The Final Dash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05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0BCD7D-3F1A-A604-68A7-1DEE1857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38" y="0"/>
            <a:ext cx="122382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DB9641-6593-6A56-9378-10E9C54F6039}"/>
              </a:ext>
            </a:extLst>
          </p:cNvPr>
          <p:cNvSpPr txBox="1"/>
          <p:nvPr/>
        </p:nvSpPr>
        <p:spPr>
          <a:xfrm>
            <a:off x="9525000" y="6488668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Click To See The Final Dash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19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BF931-849C-8BD3-6A51-925DA8211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DC529-A46F-845A-A7AF-9E182D771B6F}"/>
              </a:ext>
            </a:extLst>
          </p:cNvPr>
          <p:cNvSpPr txBox="1"/>
          <p:nvPr/>
        </p:nvSpPr>
        <p:spPr>
          <a:xfrm>
            <a:off x="9525000" y="6488668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Click To See The Final Dash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3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TV Monitor Selected">
            <a:extLst>
              <a:ext uri="{FF2B5EF4-FFF2-40B4-BE49-F238E27FC236}">
                <a16:creationId xmlns:a16="http://schemas.microsoft.com/office/drawing/2014/main" id="{851711F0-3E64-2BAD-B9AB-6F9ED09C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C9F5E5-02D4-401A-47B5-C7DEF74649C7}"/>
              </a:ext>
            </a:extLst>
          </p:cNvPr>
          <p:cNvSpPr txBox="1"/>
          <p:nvPr/>
        </p:nvSpPr>
        <p:spPr>
          <a:xfrm>
            <a:off x="2187364" y="4072044"/>
            <a:ext cx="5801917" cy="2057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Done</a:t>
            </a:r>
          </a:p>
        </p:txBody>
      </p:sp>
      <p:pic>
        <p:nvPicPr>
          <p:cNvPr id="8" name="Graphic 7" descr="TV Monitor Selected">
            <a:extLst>
              <a:ext uri="{FF2B5EF4-FFF2-40B4-BE49-F238E27FC236}">
                <a16:creationId xmlns:a16="http://schemas.microsoft.com/office/drawing/2014/main" id="{1E255F43-0C08-4196-8DDA-67EC17CD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36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B57E0B-F0C8-3692-D223-C9E0012D9530}"/>
              </a:ext>
            </a:extLst>
          </p:cNvPr>
          <p:cNvSpPr txBox="1"/>
          <p:nvPr/>
        </p:nvSpPr>
        <p:spPr>
          <a:xfrm>
            <a:off x="174172" y="116115"/>
            <a:ext cx="5080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Exploratory data analysis (EDA)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0F320C8-7553-A79B-2354-821113778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813410"/>
              </p:ext>
            </p:extLst>
          </p:nvPr>
        </p:nvGraphicFramePr>
        <p:xfrm>
          <a:off x="-1" y="1123950"/>
          <a:ext cx="6505578" cy="5734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42">
                  <a:extLst>
                    <a:ext uri="{9D8B030D-6E8A-4147-A177-3AD203B41FA5}">
                      <a16:colId xmlns:a16="http://schemas.microsoft.com/office/drawing/2014/main" val="2904728263"/>
                    </a:ext>
                  </a:extLst>
                </a:gridCol>
                <a:gridCol w="722842">
                  <a:extLst>
                    <a:ext uri="{9D8B030D-6E8A-4147-A177-3AD203B41FA5}">
                      <a16:colId xmlns:a16="http://schemas.microsoft.com/office/drawing/2014/main" val="4061551725"/>
                    </a:ext>
                  </a:extLst>
                </a:gridCol>
                <a:gridCol w="722842">
                  <a:extLst>
                    <a:ext uri="{9D8B030D-6E8A-4147-A177-3AD203B41FA5}">
                      <a16:colId xmlns:a16="http://schemas.microsoft.com/office/drawing/2014/main" val="501248971"/>
                    </a:ext>
                  </a:extLst>
                </a:gridCol>
                <a:gridCol w="722842">
                  <a:extLst>
                    <a:ext uri="{9D8B030D-6E8A-4147-A177-3AD203B41FA5}">
                      <a16:colId xmlns:a16="http://schemas.microsoft.com/office/drawing/2014/main" val="2385790765"/>
                    </a:ext>
                  </a:extLst>
                </a:gridCol>
                <a:gridCol w="722842">
                  <a:extLst>
                    <a:ext uri="{9D8B030D-6E8A-4147-A177-3AD203B41FA5}">
                      <a16:colId xmlns:a16="http://schemas.microsoft.com/office/drawing/2014/main" val="549142627"/>
                    </a:ext>
                  </a:extLst>
                </a:gridCol>
                <a:gridCol w="722842">
                  <a:extLst>
                    <a:ext uri="{9D8B030D-6E8A-4147-A177-3AD203B41FA5}">
                      <a16:colId xmlns:a16="http://schemas.microsoft.com/office/drawing/2014/main" val="1707905640"/>
                    </a:ext>
                  </a:extLst>
                </a:gridCol>
                <a:gridCol w="722842">
                  <a:extLst>
                    <a:ext uri="{9D8B030D-6E8A-4147-A177-3AD203B41FA5}">
                      <a16:colId xmlns:a16="http://schemas.microsoft.com/office/drawing/2014/main" val="2089416537"/>
                    </a:ext>
                  </a:extLst>
                </a:gridCol>
                <a:gridCol w="722842">
                  <a:extLst>
                    <a:ext uri="{9D8B030D-6E8A-4147-A177-3AD203B41FA5}">
                      <a16:colId xmlns:a16="http://schemas.microsoft.com/office/drawing/2014/main" val="3845981351"/>
                    </a:ext>
                  </a:extLst>
                </a:gridCol>
                <a:gridCol w="722842">
                  <a:extLst>
                    <a:ext uri="{9D8B030D-6E8A-4147-A177-3AD203B41FA5}">
                      <a16:colId xmlns:a16="http://schemas.microsoft.com/office/drawing/2014/main" val="1162103119"/>
                    </a:ext>
                  </a:extLst>
                </a:gridCol>
              </a:tblGrid>
              <a:tr h="12649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index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freight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unitPrice_orders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quantity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discount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unitPrice_products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days_difference_required_shipped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Sales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freight_ratio_of_sales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5857758"/>
                  </a:ext>
                </a:extLst>
              </a:tr>
              <a:tr h="518514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count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2155.00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2155.00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2155.00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2155.00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2155.00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2155.00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2155.00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2155.00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1985785"/>
                  </a:ext>
                </a:extLst>
              </a:tr>
              <a:tr h="564368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mean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96.20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26.218519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23.81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0.06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27.95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20.50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587.37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35.13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605389815"/>
                  </a:ext>
                </a:extLst>
              </a:tr>
              <a:tr h="564368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std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133.01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29.827417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19.02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0.08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31.61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10.41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969.22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93.50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48536972"/>
                  </a:ext>
                </a:extLst>
              </a:tr>
              <a:tr h="564368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min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0.02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2.000000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0.00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-23.00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4.80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0.01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23449511"/>
                  </a:ext>
                </a:extLst>
              </a:tr>
              <a:tr h="564368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25%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19.61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12.000000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10.00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0.00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12.50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18.00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147.00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6.16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763060411"/>
                  </a:ext>
                </a:extLst>
              </a:tr>
              <a:tr h="564368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50%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53.80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18.400000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20.00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0.00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19.45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337.75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14.34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8974110"/>
                  </a:ext>
                </a:extLst>
              </a:tr>
              <a:tr h="564368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75%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120.92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32.000000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30.00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0.10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34.00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25.00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656.00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33.39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13690743"/>
                  </a:ext>
                </a:extLst>
              </a:tr>
              <a:tr h="564368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max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1007.64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263.500000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130.00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0.25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263.50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62.00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15810.00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3144.39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405553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183AB99-7F3B-DE26-E5E0-FA47CCD92D30}"/>
              </a:ext>
            </a:extLst>
          </p:cNvPr>
          <p:cNvSpPr txBox="1"/>
          <p:nvPr/>
        </p:nvSpPr>
        <p:spPr>
          <a:xfrm>
            <a:off x="-1" y="754618"/>
            <a:ext cx="6505577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describe of each numerical column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456ED0-77BF-91C6-9E5A-BE4E2B57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64" y="754617"/>
            <a:ext cx="5389486" cy="61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68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A9B10A-98B0-5F11-AC81-4B320A3E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789207"/>
            <a:ext cx="4629150" cy="6124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5AD73-3D9F-B941-6F0D-3F7195AE8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424"/>
            <a:ext cx="4076700" cy="6124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AE4821-DF09-0D59-7308-1B6886552BD3}"/>
              </a:ext>
            </a:extLst>
          </p:cNvPr>
          <p:cNvSpPr txBox="1"/>
          <p:nvPr/>
        </p:nvSpPr>
        <p:spPr>
          <a:xfrm>
            <a:off x="161925" y="142876"/>
            <a:ext cx="499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Abadi" panose="020B0604020104020204" pitchFamily="34" charset="0"/>
              </a:defRPr>
            </a:lvl1pPr>
          </a:lstStyle>
          <a:p>
            <a:r>
              <a:rPr lang="en-US" dirty="0"/>
              <a:t>Outliers And Normality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5E2E38-A851-9DA4-B19D-D3FE11489117}"/>
              </a:ext>
            </a:extLst>
          </p:cNvPr>
          <p:cNvSpPr/>
          <p:nvPr/>
        </p:nvSpPr>
        <p:spPr>
          <a:xfrm>
            <a:off x="9124949" y="789207"/>
            <a:ext cx="2905125" cy="5992592"/>
          </a:xfrm>
          <a:prstGeom prst="roundRect">
            <a:avLst/>
          </a:prstGeom>
          <a:solidFill>
            <a:srgbClr val="EC1C1C">
              <a:alpha val="74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69662-BAD8-8C4D-C7DF-7D1C07820FF5}"/>
              </a:ext>
            </a:extLst>
          </p:cNvPr>
          <p:cNvSpPr txBox="1"/>
          <p:nvPr/>
        </p:nvSpPr>
        <p:spPr>
          <a:xfrm>
            <a:off x="9158286" y="1345520"/>
            <a:ext cx="283844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effectLst/>
                <a:latin typeface="Calisto MT" panose="02040603050505030304" pitchFamily="18" charset="0"/>
              </a:rPr>
              <a:t>"freight" column has </a:t>
            </a:r>
            <a:r>
              <a:rPr lang="en-US" sz="1400" b="1" dirty="0">
                <a:effectLst/>
                <a:latin typeface="Calisto MT" panose="02040603050505030304" pitchFamily="18" charset="0"/>
              </a:rPr>
              <a:t>150</a:t>
            </a:r>
            <a:r>
              <a:rPr lang="en-US" sz="1400" b="0" dirty="0">
                <a:effectLst/>
                <a:latin typeface="Calisto MT" panose="02040603050505030304" pitchFamily="18" charset="0"/>
              </a:rPr>
              <a:t> outliers between </a:t>
            </a:r>
            <a:r>
              <a:rPr lang="en-US" sz="1400" b="1" dirty="0">
                <a:effectLst/>
                <a:latin typeface="Calisto MT" panose="02040603050505030304" pitchFamily="18" charset="0"/>
              </a:rPr>
              <a:t>275</a:t>
            </a:r>
            <a:r>
              <a:rPr lang="en-US" sz="1400" b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400" b="1" dirty="0">
                <a:effectLst/>
                <a:latin typeface="Calisto MT" panose="02040603050505030304" pitchFamily="18" charset="0"/>
              </a:rPr>
              <a:t>1007</a:t>
            </a:r>
            <a:r>
              <a:rPr lang="en-US" sz="1400" b="0" dirty="0">
                <a:effectLst/>
                <a:latin typeface="Calisto MT" panose="02040603050505030304" pitchFamily="18" charset="0"/>
              </a:rPr>
              <a:t> are outliers so if I removed the outliers the max value would be </a:t>
            </a:r>
            <a:r>
              <a:rPr lang="en-US" sz="1400" b="1" dirty="0">
                <a:effectLst/>
                <a:latin typeface="Calisto MT" panose="02040603050505030304" pitchFamily="18" charset="0"/>
              </a:rPr>
              <a:t>275</a:t>
            </a:r>
            <a:r>
              <a:rPr lang="en-US" sz="1400" b="0" dirty="0">
                <a:effectLst/>
                <a:latin typeface="Calisto MT" panose="02040603050505030304" pitchFamily="18" charset="0"/>
              </a:rPr>
              <a:t> but I will leave it to study this group in-depth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46D0E-B479-1601-21E8-0350F3FC988D}"/>
              </a:ext>
            </a:extLst>
          </p:cNvPr>
          <p:cNvSpPr txBox="1"/>
          <p:nvPr/>
        </p:nvSpPr>
        <p:spPr>
          <a:xfrm>
            <a:off x="9224962" y="2580945"/>
            <a:ext cx="28384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effectLst/>
                <a:latin typeface="Calisto MT" panose="02040603050505030304" pitchFamily="18" charset="0"/>
              </a:defRPr>
            </a:lvl1pPr>
          </a:lstStyle>
          <a:p>
            <a:r>
              <a:rPr lang="en-US" sz="1400" dirty="0"/>
              <a:t>"discontinued" column contains just </a:t>
            </a:r>
            <a:r>
              <a:rPr lang="en-US" sz="1400" b="1" dirty="0"/>
              <a:t>1</a:t>
            </a:r>
            <a:r>
              <a:rPr lang="en-US" sz="1400" dirty="0"/>
              <a:t> and </a:t>
            </a:r>
            <a:r>
              <a:rPr lang="en-US" sz="1400" b="1" dirty="0"/>
              <a:t>0</a:t>
            </a:r>
            <a:r>
              <a:rPr lang="en-US" sz="1400" dirty="0"/>
              <a:t> there aren't outliers that prove why zscore hasn't seen any outliers in this column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4447A-F841-9E56-E06F-23227C15BE22}"/>
              </a:ext>
            </a:extLst>
          </p:cNvPr>
          <p:cNvSpPr txBox="1"/>
          <p:nvPr/>
        </p:nvSpPr>
        <p:spPr>
          <a:xfrm>
            <a:off x="9158286" y="3589705"/>
            <a:ext cx="290512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effectLst/>
                <a:latin typeface="Calisto MT" panose="02040603050505030304" pitchFamily="18" charset="0"/>
              </a:defRPr>
            </a:lvl1pPr>
          </a:lstStyle>
          <a:p>
            <a:r>
              <a:rPr lang="en-US" sz="1400" dirty="0"/>
              <a:t>"unitPrice_orders" column has </a:t>
            </a:r>
            <a:r>
              <a:rPr lang="en-US" sz="1400" b="1" dirty="0"/>
              <a:t>98</a:t>
            </a:r>
            <a:r>
              <a:rPr lang="en-US" sz="1400" dirty="0"/>
              <a:t> outliers between </a:t>
            </a:r>
            <a:r>
              <a:rPr lang="en-US" sz="1400" b="1" dirty="0"/>
              <a:t>62</a:t>
            </a:r>
            <a:r>
              <a:rPr lang="en-US" sz="1400" dirty="0"/>
              <a:t> to </a:t>
            </a:r>
            <a:r>
              <a:rPr lang="en-US" sz="1400" b="1" dirty="0"/>
              <a:t>263</a:t>
            </a:r>
            <a:r>
              <a:rPr lang="en-US" sz="1400" dirty="0"/>
              <a:t> are outliers so if I removed the outliers the max value would be  </a:t>
            </a:r>
            <a:r>
              <a:rPr lang="en-US" sz="1400" b="1" dirty="0"/>
              <a:t>62</a:t>
            </a:r>
            <a:r>
              <a:rPr lang="en-US" sz="1400" dirty="0"/>
              <a:t> maybe there are some units that have a higher price than others so I will leave it to figure out later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5B720F-D51E-07F7-67A0-E5F7CB0B6E77}"/>
              </a:ext>
            </a:extLst>
          </p:cNvPr>
          <p:cNvCxnSpPr/>
          <p:nvPr/>
        </p:nvCxnSpPr>
        <p:spPr>
          <a:xfrm>
            <a:off x="9208293" y="2576065"/>
            <a:ext cx="27146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C15ACB-34BD-6855-2E09-98842BD1F502}"/>
              </a:ext>
            </a:extLst>
          </p:cNvPr>
          <p:cNvCxnSpPr/>
          <p:nvPr/>
        </p:nvCxnSpPr>
        <p:spPr>
          <a:xfrm>
            <a:off x="9220196" y="3582267"/>
            <a:ext cx="27146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6FB4F5-9369-7EDD-F44D-E2E1226093BF}"/>
              </a:ext>
            </a:extLst>
          </p:cNvPr>
          <p:cNvCxnSpPr/>
          <p:nvPr/>
        </p:nvCxnSpPr>
        <p:spPr>
          <a:xfrm>
            <a:off x="9220197" y="5237358"/>
            <a:ext cx="27146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E49C71E-0C00-C217-7683-CB9A39154F45}"/>
              </a:ext>
            </a:extLst>
          </p:cNvPr>
          <p:cNvSpPr txBox="1"/>
          <p:nvPr/>
        </p:nvSpPr>
        <p:spPr>
          <a:xfrm>
            <a:off x="9220198" y="5225567"/>
            <a:ext cx="27146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0">
                <a:effectLst/>
                <a:latin typeface="Calisto MT" panose="02040603050505030304" pitchFamily="18" charset="0"/>
              </a:defRPr>
            </a:lvl1pPr>
          </a:lstStyle>
          <a:p>
            <a:r>
              <a:rPr lang="en-US" sz="1400" dirty="0"/>
              <a:t>"quantity" column has </a:t>
            </a:r>
            <a:r>
              <a:rPr lang="en-US" sz="1400" b="1" dirty="0"/>
              <a:t>87</a:t>
            </a:r>
            <a:r>
              <a:rPr lang="en-US" sz="1400" dirty="0"/>
              <a:t> outliers between </a:t>
            </a:r>
            <a:r>
              <a:rPr lang="en-US" sz="1400" b="1" dirty="0"/>
              <a:t>63</a:t>
            </a:r>
            <a:r>
              <a:rPr lang="en-US" sz="1400" dirty="0"/>
              <a:t> to </a:t>
            </a:r>
            <a:r>
              <a:rPr lang="en-US" sz="1400" b="1" dirty="0"/>
              <a:t>130</a:t>
            </a:r>
            <a:r>
              <a:rPr lang="en-US" sz="1400" dirty="0"/>
              <a:t> are outliers so if I removed the outliers the max value would be </a:t>
            </a:r>
            <a:r>
              <a:rPr lang="en-US" sz="1400" b="1" dirty="0"/>
              <a:t>63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C942B8-2946-BF19-8603-7BC9DED2B728}"/>
              </a:ext>
            </a:extLst>
          </p:cNvPr>
          <p:cNvSpPr txBox="1"/>
          <p:nvPr/>
        </p:nvSpPr>
        <p:spPr>
          <a:xfrm>
            <a:off x="9636917" y="789207"/>
            <a:ext cx="1857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0">
                <a:effectLst/>
                <a:latin typeface="Calisto MT" panose="02040603050505030304" pitchFamily="18" charset="0"/>
              </a:defRPr>
            </a:lvl1pPr>
          </a:lstStyle>
          <a:p>
            <a:r>
              <a:rPr lang="en-US" b="1" dirty="0"/>
              <a:t>investigate Outliers:</a:t>
            </a:r>
          </a:p>
        </p:txBody>
      </p:sp>
    </p:spTree>
    <p:extLst>
      <p:ext uri="{BB962C8B-B14F-4D97-AF65-F5344CB8AC3E}">
        <p14:creationId xmlns:p14="http://schemas.microsoft.com/office/powerpoint/2010/main" val="311805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AE4821-DF09-0D59-7308-1B6886552BD3}"/>
              </a:ext>
            </a:extLst>
          </p:cNvPr>
          <p:cNvSpPr txBox="1"/>
          <p:nvPr/>
        </p:nvSpPr>
        <p:spPr>
          <a:xfrm>
            <a:off x="161925" y="142876"/>
            <a:ext cx="499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Abadi" panose="020B0604020104020204" pitchFamily="34" charset="0"/>
              </a:defRPr>
            </a:lvl1pPr>
          </a:lstStyle>
          <a:p>
            <a:r>
              <a:rPr lang="en-US" dirty="0"/>
              <a:t>What If I Removed All Outliers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5E2E38-A851-9DA4-B19D-D3FE11489117}"/>
              </a:ext>
            </a:extLst>
          </p:cNvPr>
          <p:cNvSpPr/>
          <p:nvPr/>
        </p:nvSpPr>
        <p:spPr>
          <a:xfrm>
            <a:off x="6480572" y="61702"/>
            <a:ext cx="5549503" cy="738398"/>
          </a:xfrm>
          <a:prstGeom prst="roundRect">
            <a:avLst/>
          </a:prstGeom>
          <a:solidFill>
            <a:schemeClr val="accent6">
              <a:lumMod val="75000"/>
              <a:alpha val="74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05D368-28AC-7866-B948-393EBA13B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989"/>
            <a:ext cx="5934075" cy="6005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2F750-606F-3237-2F7B-C56CC81A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6" y="800100"/>
            <a:ext cx="6257924" cy="5981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CC9D9-3EC2-3DB0-E753-75F48B187A66}"/>
              </a:ext>
            </a:extLst>
          </p:cNvPr>
          <p:cNvSpPr txBox="1"/>
          <p:nvPr/>
        </p:nvSpPr>
        <p:spPr>
          <a:xfrm>
            <a:off x="7200112" y="100312"/>
            <a:ext cx="411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The Number of All outliers </a:t>
            </a:r>
            <a:r>
              <a:rPr lang="en-US" b="1" dirty="0">
                <a:effectLst/>
                <a:latin typeface="Consolas" panose="020B0609020204030204" pitchFamily="49" charset="0"/>
              </a:rPr>
              <a:t>463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effectLst/>
                <a:latin typeface="Consolas" panose="020B0609020204030204" pitchFamily="49" charset="0"/>
              </a:rPr>
              <a:t>21%</a:t>
            </a:r>
            <a:r>
              <a:rPr lang="en-US" b="0" dirty="0">
                <a:effectLst/>
                <a:latin typeface="Consolas" panose="020B0609020204030204" pitchFamily="49" charset="0"/>
              </a:rPr>
              <a:t> of the data</a:t>
            </a:r>
          </a:p>
        </p:txBody>
      </p:sp>
    </p:spTree>
    <p:extLst>
      <p:ext uri="{BB962C8B-B14F-4D97-AF65-F5344CB8AC3E}">
        <p14:creationId xmlns:p14="http://schemas.microsoft.com/office/powerpoint/2010/main" val="413374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DB79B9-4B6D-9808-1C61-7FCC69D2D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0779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9F82A0-E75C-257A-6CB3-FDD838282878}"/>
              </a:ext>
            </a:extLst>
          </p:cNvPr>
          <p:cNvSpPr/>
          <p:nvPr/>
        </p:nvSpPr>
        <p:spPr>
          <a:xfrm>
            <a:off x="5610225" y="180975"/>
            <a:ext cx="6405562" cy="2333625"/>
          </a:xfrm>
          <a:prstGeom prst="roundRect">
            <a:avLst/>
          </a:prstGeom>
          <a:solidFill>
            <a:schemeClr val="accent5">
              <a:alpha val="36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015AC-78C0-56AF-9C80-D1265C5A28FA}"/>
              </a:ext>
            </a:extLst>
          </p:cNvPr>
          <p:cNvSpPr txBox="1"/>
          <p:nvPr/>
        </p:nvSpPr>
        <p:spPr>
          <a:xfrm>
            <a:off x="5853113" y="377815"/>
            <a:ext cx="61626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effectLst/>
                <a:latin typeface="Calisto MT" panose="02040603050505030304" pitchFamily="18" charset="0"/>
              </a:rPr>
              <a:t>There are positive correlation between sales and quantity,unitPrece_orders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sz="1400" b="0" dirty="0">
                <a:effectLst/>
                <a:latin typeface="Calisto MT" panose="02040603050505030304" pitchFamily="18" charset="0"/>
              </a:rPr>
            </a:br>
            <a:r>
              <a:rPr lang="en-US" sz="1400" b="0" dirty="0">
                <a:effectLst/>
                <a:latin typeface="Calisto MT" panose="02040603050505030304" pitchFamily="18" charset="0"/>
              </a:rPr>
              <a:t>It seems there are negative correlation between sales and discount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sz="1400" b="0" dirty="0">
                <a:effectLst/>
                <a:latin typeface="Calisto MT" panose="02040603050505030304" pitchFamily="18" charset="0"/>
              </a:rPr>
            </a:br>
            <a:r>
              <a:rPr lang="en-US" sz="1400" b="0" dirty="0">
                <a:effectLst/>
                <a:latin typeface="Calisto MT" panose="02040603050505030304" pitchFamily="18" charset="0"/>
              </a:rPr>
              <a:t>Most quantity falls between 0 to 80 and intersects with freight and unitPrce_orders falls between 0 to 250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sz="1400" b="0" dirty="0">
                <a:effectLst/>
                <a:latin typeface="Calisto MT" panose="02040603050505030304" pitchFamily="18" charset="0"/>
              </a:rPr>
            </a:br>
            <a:r>
              <a:rPr lang="en-US" sz="1400" b="0" dirty="0">
                <a:effectLst/>
                <a:latin typeface="Calisto MT" panose="02040603050505030304" pitchFamily="18" charset="0"/>
              </a:rPr>
              <a:t>The days_difference_required_shipped doesn't correlate with sales or quantity it's normal</a:t>
            </a:r>
          </a:p>
        </p:txBody>
      </p:sp>
    </p:spTree>
    <p:extLst>
      <p:ext uri="{BB962C8B-B14F-4D97-AF65-F5344CB8AC3E}">
        <p14:creationId xmlns:p14="http://schemas.microsoft.com/office/powerpoint/2010/main" val="239705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85CE5-3050-3B2F-36A7-5BD73D69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025"/>
            <a:ext cx="12192000" cy="5895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99CDEB-6580-E62E-7E79-959C27407606}"/>
              </a:ext>
            </a:extLst>
          </p:cNvPr>
          <p:cNvSpPr txBox="1"/>
          <p:nvPr/>
        </p:nvSpPr>
        <p:spPr>
          <a:xfrm>
            <a:off x="1895475" y="271462"/>
            <a:ext cx="406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Correlations </a:t>
            </a:r>
          </a:p>
        </p:txBody>
      </p:sp>
      <p:pic>
        <p:nvPicPr>
          <p:cNvPr id="7" name="Graphic 6" descr="Scatterplot outline">
            <a:extLst>
              <a:ext uri="{FF2B5EF4-FFF2-40B4-BE49-F238E27FC236}">
                <a16:creationId xmlns:a16="http://schemas.microsoft.com/office/drawing/2014/main" id="{38518933-8581-496E-749C-CD2821280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875" y="1974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37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E0C53D-7588-27A5-D8A9-5C23D2F0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865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C8842B-1FD6-D5B8-C117-04F6A3BEBD3F}"/>
              </a:ext>
            </a:extLst>
          </p:cNvPr>
          <p:cNvSpPr/>
          <p:nvPr/>
        </p:nvSpPr>
        <p:spPr>
          <a:xfrm>
            <a:off x="8429624" y="142875"/>
            <a:ext cx="3581401" cy="6524625"/>
          </a:xfrm>
          <a:prstGeom prst="roundRect">
            <a:avLst>
              <a:gd name="adj" fmla="val 6281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9D96F-A6C7-8214-D196-D767534E18FA}"/>
              </a:ext>
            </a:extLst>
          </p:cNvPr>
          <p:cNvSpPr txBox="1"/>
          <p:nvPr/>
        </p:nvSpPr>
        <p:spPr>
          <a:xfrm>
            <a:off x="8572500" y="551289"/>
            <a:ext cx="351472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effectLst/>
                <a:latin typeface="Calisto MT" panose="02040603050505030304" pitchFamily="18" charset="0"/>
              </a:rPr>
              <a:t>26.0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% of freight is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20</a:t>
            </a:r>
          </a:p>
          <a:p>
            <a:endParaRPr lang="en-US" sz="1600" dirty="0">
              <a:latin typeface="Calisto MT" panose="02040603050505030304" pitchFamily="18" charset="0"/>
            </a:endParaRPr>
          </a:p>
          <a:p>
            <a:r>
              <a:rPr lang="en-US" sz="1600" b="1" i="0" dirty="0">
                <a:effectLst/>
                <a:latin typeface="Calisto MT" panose="02040603050505030304" pitchFamily="18" charset="0"/>
              </a:rPr>
              <a:t>88.0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% of freight is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200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and the freight range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1000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</a:t>
            </a:r>
          </a:p>
          <a:p>
            <a:endParaRPr lang="en-US" sz="1600" b="0" i="0" dirty="0">
              <a:effectLst/>
              <a:latin typeface="Calisto MT" panose="02040603050505030304" pitchFamily="18" charset="0"/>
            </a:endParaRPr>
          </a:p>
          <a:p>
            <a:r>
              <a:rPr lang="en-US" sz="1600" b="1" i="0" dirty="0">
                <a:effectLst/>
                <a:latin typeface="Calisto MT" panose="02040603050505030304" pitchFamily="18" charset="0"/>
              </a:rPr>
              <a:t>17.0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% of Sales is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100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and the Sales range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3000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</a:t>
            </a:r>
          </a:p>
          <a:p>
            <a:r>
              <a:rPr lang="en-US" sz="1600" b="0" i="0" dirty="0">
                <a:effectLst/>
                <a:latin typeface="Calisto MT" panose="02040603050505030304" pitchFamily="18" charset="0"/>
              </a:rPr>
              <a:t> </a:t>
            </a:r>
          </a:p>
          <a:p>
            <a:r>
              <a:rPr lang="en-US" sz="1600" b="1" i="0" dirty="0">
                <a:effectLst/>
                <a:latin typeface="Calisto MT" panose="02040603050505030304" pitchFamily="18" charset="0"/>
              </a:rPr>
              <a:t>65.0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% % of Sales is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500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and the Sales range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3000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</a:t>
            </a:r>
          </a:p>
          <a:p>
            <a:endParaRPr lang="en-US" sz="1600" dirty="0">
              <a:latin typeface="Calisto MT" panose="02040603050505030304" pitchFamily="18" charset="0"/>
            </a:endParaRPr>
          </a:p>
          <a:p>
            <a:r>
              <a:rPr lang="en-US" sz="1600" b="1" i="0" dirty="0">
                <a:effectLst/>
                <a:latin typeface="Calisto MT" panose="02040603050505030304" pitchFamily="18" charset="0"/>
              </a:rPr>
              <a:t>96.0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% of quantity is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60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and the quantity range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120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</a:t>
            </a:r>
          </a:p>
          <a:p>
            <a:endParaRPr lang="en-US" sz="1600" dirty="0">
              <a:latin typeface="Calisto MT" panose="02040603050505030304" pitchFamily="18" charset="0"/>
            </a:endParaRPr>
          </a:p>
          <a:p>
            <a:r>
              <a:rPr lang="en-US" sz="1600" b="1" i="0" dirty="0">
                <a:effectLst/>
                <a:latin typeface="Calisto MT" panose="02040603050505030304" pitchFamily="18" charset="0"/>
              </a:rPr>
              <a:t>92.0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% of unitPrice_orders is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50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and the unitPrice_orders range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250</a:t>
            </a:r>
          </a:p>
          <a:p>
            <a:r>
              <a:rPr lang="en-US" sz="1600" b="0" i="0" dirty="0">
                <a:effectLst/>
                <a:latin typeface="Calisto MT" panose="02040603050505030304" pitchFamily="18" charset="0"/>
              </a:rPr>
              <a:t> </a:t>
            </a:r>
          </a:p>
          <a:p>
            <a:r>
              <a:rPr lang="en-US" sz="1600" b="1" i="0" dirty="0">
                <a:effectLst/>
                <a:latin typeface="Calisto MT" panose="02040603050505030304" pitchFamily="18" charset="0"/>
              </a:rPr>
              <a:t>61.0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% of discount is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0.02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While the discount range between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</a:t>
            </a:r>
            <a:r>
              <a:rPr lang="en-US" sz="1600" b="0" i="0" dirty="0">
                <a:effectLst/>
                <a:latin typeface="Calisto MT" panose="02040603050505030304" pitchFamily="18" charset="0"/>
              </a:rPr>
              <a:t> to </a:t>
            </a:r>
            <a:r>
              <a:rPr lang="en-US" sz="1600" b="1" i="0" dirty="0">
                <a:effectLst/>
                <a:latin typeface="Calisto MT" panose="02040603050505030304" pitchFamily="18" charset="0"/>
              </a:rPr>
              <a:t>0.25</a:t>
            </a:r>
            <a:endParaRPr lang="en-US" sz="1600" b="1" dirty="0">
              <a:latin typeface="Calisto MT" panose="0204060305050503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E64CE-822C-6A90-B421-CFBBD83B9702}"/>
              </a:ext>
            </a:extLst>
          </p:cNvPr>
          <p:cNvSpPr txBox="1"/>
          <p:nvPr/>
        </p:nvSpPr>
        <p:spPr>
          <a:xfrm>
            <a:off x="9546431" y="142875"/>
            <a:ext cx="1102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effectLst/>
                <a:latin typeface="Calisto MT" panose="02040603050505030304" pitchFamily="18" charset="0"/>
              </a:rPr>
              <a:t>💡Insight </a:t>
            </a:r>
          </a:p>
        </p:txBody>
      </p:sp>
    </p:spTree>
    <p:extLst>
      <p:ext uri="{BB962C8B-B14F-4D97-AF65-F5344CB8AC3E}">
        <p14:creationId xmlns:p14="http://schemas.microsoft.com/office/powerpoint/2010/main" val="140136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D9FBD-7DE7-F07B-59B5-9A6A1550A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926"/>
            <a:ext cx="12192000" cy="6315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A19E2-6716-4009-ABA0-3309C775AB21}"/>
              </a:ext>
            </a:extLst>
          </p:cNvPr>
          <p:cNvSpPr txBox="1"/>
          <p:nvPr/>
        </p:nvSpPr>
        <p:spPr>
          <a:xfrm>
            <a:off x="4456629" y="0"/>
            <a:ext cx="406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Quick View About Trends</a:t>
            </a:r>
          </a:p>
        </p:txBody>
      </p:sp>
      <p:pic>
        <p:nvPicPr>
          <p:cNvPr id="6" name="Graphic 5" descr="Upward trend with solid fill">
            <a:extLst>
              <a:ext uri="{FF2B5EF4-FFF2-40B4-BE49-F238E27FC236}">
                <a16:creationId xmlns:a16="http://schemas.microsoft.com/office/drawing/2014/main" id="{5D2CA0D3-0900-E57F-72F3-C86D52263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9551" y="0"/>
            <a:ext cx="437078" cy="43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5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1033</Words>
  <Application>Microsoft Office PowerPoint</Application>
  <PresentationFormat>Widescreen</PresentationFormat>
  <Paragraphs>194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Abadi</vt:lpstr>
      <vt:lpstr>Aptos Display</vt:lpstr>
      <vt:lpstr>Arial</vt:lpstr>
      <vt:lpstr>Calibri</vt:lpstr>
      <vt:lpstr>Calibri Light</vt:lpstr>
      <vt:lpstr>Calisto MT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sayed bhr</dc:creator>
  <cp:lastModifiedBy>sayed bhr</cp:lastModifiedBy>
  <cp:revision>19</cp:revision>
  <dcterms:created xsi:type="dcterms:W3CDTF">2023-08-01T07:15:03Z</dcterms:created>
  <dcterms:modified xsi:type="dcterms:W3CDTF">2023-08-01T14:13:51Z</dcterms:modified>
</cp:coreProperties>
</file>